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443" r:id="rId2"/>
    <p:sldId id="350" r:id="rId3"/>
    <p:sldId id="398" r:id="rId4"/>
    <p:sldId id="463" r:id="rId5"/>
    <p:sldId id="400" r:id="rId6"/>
    <p:sldId id="370" r:id="rId7"/>
    <p:sldId id="415" r:id="rId8"/>
    <p:sldId id="391" r:id="rId9"/>
    <p:sldId id="402" r:id="rId10"/>
    <p:sldId id="396" r:id="rId11"/>
    <p:sldId id="395" r:id="rId12"/>
    <p:sldId id="409" r:id="rId13"/>
    <p:sldId id="408" r:id="rId14"/>
    <p:sldId id="404" r:id="rId15"/>
    <p:sldId id="410" r:id="rId16"/>
    <p:sldId id="416" r:id="rId17"/>
    <p:sldId id="403" r:id="rId18"/>
    <p:sldId id="421" r:id="rId19"/>
    <p:sldId id="417" r:id="rId20"/>
    <p:sldId id="422" r:id="rId21"/>
    <p:sldId id="419" r:id="rId22"/>
    <p:sldId id="423" r:id="rId23"/>
    <p:sldId id="428" r:id="rId24"/>
    <p:sldId id="445" r:id="rId25"/>
    <p:sldId id="446" r:id="rId26"/>
    <p:sldId id="447" r:id="rId27"/>
    <p:sldId id="448" r:id="rId28"/>
    <p:sldId id="449" r:id="rId29"/>
    <p:sldId id="450" r:id="rId30"/>
    <p:sldId id="429" r:id="rId31"/>
    <p:sldId id="465" r:id="rId32"/>
    <p:sldId id="430" r:id="rId33"/>
    <p:sldId id="424" r:id="rId34"/>
    <p:sldId id="431" r:id="rId35"/>
    <p:sldId id="432" r:id="rId36"/>
    <p:sldId id="438" r:id="rId37"/>
    <p:sldId id="440" r:id="rId38"/>
    <p:sldId id="441" r:id="rId39"/>
    <p:sldId id="437" r:id="rId40"/>
    <p:sldId id="433" r:id="rId41"/>
    <p:sldId id="434" r:id="rId42"/>
    <p:sldId id="435" r:id="rId43"/>
    <p:sldId id="371" r:id="rId44"/>
    <p:sldId id="439" r:id="rId45"/>
    <p:sldId id="356" r:id="rId46"/>
    <p:sldId id="352" r:id="rId47"/>
    <p:sldId id="345" r:id="rId48"/>
    <p:sldId id="305" r:id="rId49"/>
    <p:sldId id="363" r:id="rId50"/>
    <p:sldId id="362" r:id="rId51"/>
    <p:sldId id="330" r:id="rId52"/>
    <p:sldId id="312" r:id="rId53"/>
    <p:sldId id="331" r:id="rId54"/>
    <p:sldId id="346" r:id="rId55"/>
    <p:sldId id="347" r:id="rId56"/>
    <p:sldId id="348" r:id="rId57"/>
    <p:sldId id="318" r:id="rId58"/>
    <p:sldId id="316" r:id="rId59"/>
    <p:sldId id="317" r:id="rId60"/>
    <p:sldId id="322" r:id="rId61"/>
    <p:sldId id="323" r:id="rId62"/>
    <p:sldId id="324" r:id="rId63"/>
    <p:sldId id="326" r:id="rId64"/>
    <p:sldId id="339" r:id="rId65"/>
    <p:sldId id="407" r:id="rId66"/>
    <p:sldId id="412" r:id="rId67"/>
    <p:sldId id="414" r:id="rId68"/>
    <p:sldId id="442" r:id="rId69"/>
    <p:sldId id="456" r:id="rId70"/>
    <p:sldId id="457" r:id="rId71"/>
    <p:sldId id="458" r:id="rId72"/>
    <p:sldId id="459" r:id="rId73"/>
    <p:sldId id="460" r:id="rId74"/>
    <p:sldId id="461" r:id="rId75"/>
    <p:sldId id="462" r:id="rId76"/>
    <p:sldId id="464" r:id="rId77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A10"/>
    <a:srgbClr val="FB2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34601" autoAdjust="0"/>
    <p:restoredTop sz="91006" autoAdjust="0"/>
  </p:normalViewPr>
  <p:slideViewPr>
    <p:cSldViewPr snapToGrid="0">
      <p:cViewPr>
        <p:scale>
          <a:sx n="50" d="100"/>
          <a:sy n="50" d="100"/>
        </p:scale>
        <p:origin x="-594" y="-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E4297696-2E65-4079-8D66-74BAB1708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82C5DF-AB05-4D50-B161-BFD1FF544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6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2C5DF-AB05-4D50-B161-BFD1FF5446F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8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3913" cy="3475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2C5DF-AB05-4D50-B161-BFD1FF5446F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89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41A01035-77B3-4670-81EA-FB9F4883EC22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69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46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976F50A4-EA0F-4EE7-B546-B50A83AFCAC7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70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48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4CA1EBC9-5567-42F2-A33C-CE969BCF2C28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71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99E4CD64-4394-46F7-94B9-0D57161D647F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72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5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E3E313C9-276A-4067-A664-A2DBA6B6968C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73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7BB3F2E8-EF52-4003-9DD3-21E6552893DE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74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75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6F2F6547-8AF5-44B7-9480-A14D7858FC24}" type="slidenum">
              <a:rPr lang="en-US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75</a:t>
            </a:fld>
            <a:endParaRPr lang="en-US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60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9513" y="704850"/>
            <a:ext cx="4633912" cy="3476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00342" y="4408879"/>
            <a:ext cx="5598446" cy="417737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86EFEC0-0C4D-C348-A2E8-A657EDFED930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41129D-1299-0C4F-B9D0-966B9DC3E14D}" type="slidenum">
              <a:rPr lang="en-GB"/>
              <a:pPr/>
              <a:t>8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77925" y="696913"/>
            <a:ext cx="4643438" cy="34813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99477" y="4409587"/>
            <a:ext cx="5598748" cy="417800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CB76985-9799-1F4B-879F-75AFC88E81A3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8D37D-0129-B347-A721-9A1655DB847F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F9312F-AE63-5744-B43D-5FECD5D43A82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7088" cy="3478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29608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13551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31020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48489" indent="-208735" defTabSz="41022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60993" algn="l"/>
                <a:tab pos="1321986" algn="l"/>
                <a:tab pos="1982979" algn="l"/>
                <a:tab pos="2643972" algn="l"/>
              </a:tabLst>
              <a:defRPr sz="22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/>
            <a:fld id="{52D22867-FA62-415F-ABA8-93E4635FD5BB}" type="slidenum">
              <a:rPr lang="en-GB" altLang="en-US" sz="1300">
                <a:solidFill>
                  <a:srgbClr val="000000"/>
                </a:solidFill>
                <a:latin typeface="Times New Roman" pitchFamily="18" charset="0"/>
              </a:rPr>
              <a:pPr eaLnBrk="1"/>
              <a:t>23</a:t>
            </a:fld>
            <a:endParaRPr lang="en-GB" alt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414463" y="663575"/>
            <a:ext cx="4365625" cy="32750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720352" y="4148068"/>
            <a:ext cx="5755666" cy="392974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6C8FD67-56B3-7641-865C-964984A2E989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77925" y="704850"/>
            <a:ext cx="4633913" cy="3475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0342" y="4408880"/>
            <a:ext cx="5598447" cy="417737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525EB-03DB-40AF-B206-EDB221E32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3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E9F3-3DAB-46AB-B762-5CD6F8D66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6686C-4862-4EAB-BC79-4B14F26D9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2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2251-75E1-4FC7-BB54-EE2F62DAD7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6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6407E-DC29-4A80-866F-340725C20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010DD-BC01-4373-BAA6-47848CC88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9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8/14/2016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8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DB160-088A-4F32-B6FC-AE1745894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8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1C37-DED0-4BFC-8813-008FE7DBC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8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82F3-94D7-4BD5-8AEF-BD6EFF926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0BE2D-12EB-4459-B54C-0EA17EACB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Part 1: Age Controls, Fundamentals of Radiocarbon Dating</a:t>
            </a:r>
          </a:p>
        </p:txBody>
      </p:sp>
    </p:spTree>
    <p:extLst>
      <p:ext uri="{BB962C8B-B14F-4D97-AF65-F5344CB8AC3E}">
        <p14:creationId xmlns:p14="http://schemas.microsoft.com/office/powerpoint/2010/main" val="2472905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Part 2: Classical Age-Depth Models</a:t>
            </a:r>
          </a:p>
        </p:txBody>
      </p:sp>
    </p:spTree>
    <p:extLst>
      <p:ext uri="{BB962C8B-B14F-4D97-AF65-F5344CB8AC3E}">
        <p14:creationId xmlns:p14="http://schemas.microsoft.com/office/powerpoint/2010/main" val="385765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Part 3: Bayesian Age-Depth Models &amp;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Times" pitchFamily="18" charset="0"/>
              </a:rPr>
              <a:t>bacon</a:t>
            </a:r>
          </a:p>
        </p:txBody>
      </p:sp>
    </p:spTree>
    <p:extLst>
      <p:ext uri="{BB962C8B-B14F-4D97-AF65-F5344CB8AC3E}">
        <p14:creationId xmlns:p14="http://schemas.microsoft.com/office/powerpoint/2010/main" val="628881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1EE43-B903-4ABE-B0A4-183F3958C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40F98D6-DDF2-4D71-B1F0-2C23DA693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Times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2" r:id="rId8"/>
    <p:sldLayoutId id="2147483660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hrono.qub.ac.uk/blaauw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www.nature.com/ncomms/2013/130905/ncomms3408/full/ncomms3408.html#supplementary-information" TargetMode="External"/><Relationship Id="rId4" Type="http://schemas.openxmlformats.org/officeDocument/2006/relationships/hyperlink" Target="http://www.nature.com/ncomms/2013/130905/ncomms3408/full/ncomms3408.html#ref3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7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8181" cy="1257300"/>
          </a:xfrm>
        </p:spPr>
        <p:txBody>
          <a:bodyPr/>
          <a:lstStyle/>
          <a:p>
            <a:r>
              <a:rPr lang="en-US" dirty="0" smtClean="0"/>
              <a:t>Dating and Age Model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645795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geologists, time is an unknown variable.  It must be estimated.  It has uncertainty.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Critical evaluation of age estimates and age models is fundamental to good inference in  the paleogeosciences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9791" y="6179403"/>
            <a:ext cx="3434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smtClean="0"/>
              <a:t>Timing of Yellow Birch expansion </a:t>
            </a:r>
          </a:p>
          <a:p>
            <a:pPr algn="r"/>
            <a:r>
              <a:rPr lang="en-US" sz="1800" dirty="0" smtClean="0"/>
              <a:t>– Jackson &amp; Booth 2002</a:t>
            </a: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67174"/>
          <a:stretch/>
        </p:blipFill>
        <p:spPr bwMode="auto">
          <a:xfrm>
            <a:off x="6411625" y="0"/>
            <a:ext cx="2732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2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Common Complications in Radiocarbon Dating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0" y="1771650"/>
                <a:ext cx="8553450" cy="4114800"/>
              </a:xfrm>
            </p:spPr>
            <p:txBody>
              <a:bodyPr/>
              <a:lstStyle/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en-US" altLang="en-US" dirty="0"/>
                  <a:t>Inter-Lab and Within-Lab </a:t>
                </a:r>
                <a:r>
                  <a:rPr lang="en-US" altLang="en-US" dirty="0" smtClean="0"/>
                  <a:t>variations</a:t>
                </a:r>
                <a:endParaRPr lang="en-US" altLang="en-US" dirty="0"/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en-US" altLang="en-US" dirty="0" smtClean="0"/>
                  <a:t>Materials Dated</a:t>
                </a:r>
              </a:p>
              <a:p>
                <a:pPr marL="914400" lvl="1" indent="-514350" eaLnBrk="1" hangingPunct="1">
                  <a:buFont typeface="+mj-lt"/>
                  <a:buAutoNum type="alphaLcParenR"/>
                </a:pPr>
                <a:r>
                  <a:rPr lang="en-US" altLang="en-US" dirty="0" smtClean="0"/>
                  <a:t>Hardwater Effect</a:t>
                </a:r>
              </a:p>
              <a:p>
                <a:pPr marL="914400" lvl="1" indent="-514350" eaLnBrk="1" hangingPunct="1">
                  <a:buFont typeface="+mj-lt"/>
                  <a:buAutoNum type="alphaLcParenR"/>
                </a:pPr>
                <a:r>
                  <a:rPr lang="en-US" altLang="en-US" dirty="0" smtClean="0"/>
                  <a:t>In-Built Ages</a:t>
                </a:r>
              </a:p>
              <a:p>
                <a:pPr marL="914400" lvl="1" indent="-514350" eaLnBrk="1" hangingPunct="1">
                  <a:buFont typeface="+mj-lt"/>
                  <a:buAutoNum type="alphaLcParenR"/>
                </a:pPr>
                <a:r>
                  <a:rPr lang="en-US" altLang="en-US" dirty="0" smtClean="0"/>
                  <a:t>Contamination</a:t>
                </a:r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en-US" altLang="en-US" dirty="0" smtClean="0"/>
                  <a:t>Radiocarbon Years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en-US" dirty="0" smtClean="0"/>
                  <a:t> Calendar Years </a:t>
                </a:r>
                <a:r>
                  <a:rPr lang="en-US" alt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en-US" dirty="0" smtClean="0"/>
                  <a:t>Calibration Curve</a:t>
                </a:r>
                <a:endParaRPr lang="en-US" altLang="en-US" dirty="0"/>
              </a:p>
            </p:txBody>
          </p:sp>
        </mc:Choice>
        <mc:Fallback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1771650"/>
                <a:ext cx="8553450" cy="4114800"/>
              </a:xfrm>
              <a:blipFill rotWithShape="1">
                <a:blip r:embed="rId2"/>
                <a:stretch>
                  <a:fillRect l="-1568" t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4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456480" y="1166948"/>
            <a:ext cx="5334000" cy="43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8000"/>
              </a:lnSpc>
              <a:buClrTx/>
              <a:buFontTx/>
              <a:buNone/>
              <a:defRPr/>
            </a:pPr>
            <a:r>
              <a:rPr lang="en-GB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Inter-lab Variations </a:t>
            </a:r>
            <a:endParaRPr lang="en-GB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0" y="1680658"/>
            <a:ext cx="5184000" cy="47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6480" y="1604329"/>
            <a:ext cx="8219520" cy="463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 dirty="0">
              <a:cs typeface="DejaVu Sans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266949"/>
            <a:ext cx="3848099" cy="309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5790480" y="1980360"/>
            <a:ext cx="3407490" cy="57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8000"/>
              </a:lnSpc>
              <a:buClrTx/>
              <a:buFontTx/>
              <a:buNone/>
              <a:defRPr/>
            </a:pPr>
            <a:r>
              <a:rPr lang="en-GB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Within-lab Variations </a:t>
            </a:r>
            <a:endParaRPr lang="en-GB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2250" y="5181900"/>
            <a:ext cx="256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Source: Belfast AMS Lab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Inter-lab and  Within-Lab Variations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42856" y="604975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Source: Maarten Blaauw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771430" y="819124"/>
            <a:ext cx="336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uncertainty </a:t>
            </a:r>
          </a:p>
          <a:p>
            <a:r>
              <a:rPr lang="en-US" dirty="0" smtClean="0"/>
              <a:t>&gt; reported analytical precision!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11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77620" cy="742950"/>
          </a:xfrm>
        </p:spPr>
        <p:txBody>
          <a:bodyPr/>
          <a:lstStyle/>
          <a:p>
            <a:r>
              <a:rPr lang="en-US" dirty="0" smtClean="0"/>
              <a:t>Hardwater Effect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545490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Solution</a:t>
            </a:r>
            <a:r>
              <a:rPr lang="en-US" sz="2000" dirty="0" smtClean="0"/>
              <a:t>:  Don’t date </a:t>
            </a:r>
            <a:r>
              <a:rPr lang="en-US" sz="2000" dirty="0" smtClean="0"/>
              <a:t>bulk sediments or aquatic materials </a:t>
            </a:r>
            <a:r>
              <a:rPr lang="en-US" sz="2000" dirty="0" smtClean="0"/>
              <a:t>or apply ‘reservoir’ </a:t>
            </a:r>
            <a:r>
              <a:rPr lang="en-US" sz="2000" dirty="0" smtClean="0"/>
              <a:t>correction</a:t>
            </a:r>
            <a:endParaRPr lang="en-US" sz="2000" dirty="0" smtClean="0"/>
          </a:p>
          <a:p>
            <a:r>
              <a:rPr lang="en-US" sz="2000" b="1" dirty="0" smtClean="0"/>
              <a:t>Problem</a:t>
            </a:r>
            <a:r>
              <a:rPr lang="en-US" sz="2000" dirty="0" smtClean="0"/>
              <a:t>: </a:t>
            </a:r>
            <a:r>
              <a:rPr lang="en-US" sz="2000" dirty="0" smtClean="0"/>
              <a:t>a) Many </a:t>
            </a:r>
            <a:r>
              <a:rPr lang="en-US" sz="2000" dirty="0" smtClean="0"/>
              <a:t>previously </a:t>
            </a:r>
            <a:r>
              <a:rPr lang="en-US" sz="2000" dirty="0" smtClean="0"/>
              <a:t>collected terrestrial records used bulk dates. b) Marine 14C has inherent reservoir/</a:t>
            </a:r>
            <a:r>
              <a:rPr lang="en-US" sz="2000" dirty="0" err="1" smtClean="0"/>
              <a:t>hardwater</a:t>
            </a:r>
            <a:r>
              <a:rPr lang="en-US" sz="2000" dirty="0" smtClean="0"/>
              <a:t> effect, on the order of centuries</a:t>
            </a:r>
            <a:endParaRPr 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778788"/>
            <a:ext cx="427757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02470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Philippsen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2013 Heritage Science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4356" y="3033979"/>
            <a:ext cx="42296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</a:t>
            </a:r>
            <a:r>
              <a:rPr lang="en-US" dirty="0" smtClean="0"/>
              <a:t>: The CO</a:t>
            </a:r>
            <a:r>
              <a:rPr lang="en-US" baseline="-25000" dirty="0" smtClean="0"/>
              <a:t>2</a:t>
            </a:r>
            <a:r>
              <a:rPr lang="en-US" dirty="0" smtClean="0"/>
              <a:t> in lakes &amp; oceans comes from: </a:t>
            </a:r>
          </a:p>
          <a:p>
            <a:r>
              <a:rPr lang="en-US" dirty="0" smtClean="0"/>
              <a:t>a) atmosphere</a:t>
            </a:r>
          </a:p>
          <a:p>
            <a:r>
              <a:rPr lang="en-US" dirty="0" smtClean="0"/>
              <a:t>b) geological reservoirs – which contain ‘old’ carbon</a:t>
            </a:r>
            <a:endParaRPr lang="en-US" dirty="0"/>
          </a:p>
        </p:txBody>
      </p:sp>
      <p:pic>
        <p:nvPicPr>
          <p:cNvPr id="26628" name="Picture 4" descr="http://upload.wikimedia.org/wikipedia/commons/thumb/c/cf/CharaFragilis.jpg/640px-CharaFragili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68" y="95250"/>
            <a:ext cx="1876153" cy="27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43552" y="1040910"/>
            <a:ext cx="1104900" cy="84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Chara </a:t>
            </a:r>
            <a:r>
              <a:rPr lang="en-US" i="1" dirty="0" err="1" smtClean="0"/>
              <a:t>fragilis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680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09463" cy="742950"/>
          </a:xfrm>
        </p:spPr>
        <p:txBody>
          <a:bodyPr/>
          <a:lstStyle/>
          <a:p>
            <a:r>
              <a:rPr lang="en-US" dirty="0" smtClean="0"/>
              <a:t>In-Built Ages</a:t>
            </a:r>
            <a:endParaRPr lang="en-US" dirty="0"/>
          </a:p>
        </p:txBody>
      </p:sp>
      <p:pic>
        <p:nvPicPr>
          <p:cNvPr id="25602" name="Picture 2" descr="http://www.emerginglightphotography.com/images/The_Great_Northwest/The_Organized_Chaos_of_Forest_Floor_Debr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811211"/>
            <a:ext cx="5917363" cy="40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www.natuurwetenschappen.be/common/images/active/sciencenews/hst/page03Traverses_foto01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2" y="110329"/>
            <a:ext cx="271462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8587" y="5162550"/>
                <a:ext cx="88519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Problem</a:t>
                </a:r>
                <a:r>
                  <a:rPr lang="en-US" dirty="0" smtClean="0"/>
                  <a:t>: Time of death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dirty="0" smtClean="0"/>
                  <a:t> Time of deposition</a:t>
                </a:r>
              </a:p>
              <a:p>
                <a:r>
                  <a:rPr lang="en-US" b="1" dirty="0" smtClean="0"/>
                  <a:t>Solution</a:t>
                </a:r>
                <a:r>
                  <a:rPr lang="en-US" dirty="0" smtClean="0"/>
                  <a:t>: Avoid refractory pieces like wood when  possible, try to date fragile elements such as leaves, seeds, needles 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" y="5162550"/>
                <a:ext cx="8851900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033" t="-4061" r="-165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42062" y="2866924"/>
            <a:ext cx="2801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Charcoal collected and </a:t>
            </a:r>
            <a:r>
              <a:rPr lang="en-US" baseline="30000" dirty="0" smtClean="0"/>
              <a:t>14</a:t>
            </a:r>
            <a:r>
              <a:rPr lang="en-US" dirty="0" smtClean="0"/>
              <a:t>C-dated.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Does </a:t>
            </a:r>
            <a:r>
              <a:rPr lang="en-US" dirty="0" smtClean="0"/>
              <a:t>this indicate time of fire?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by Modern </a:t>
            </a:r>
            <a:r>
              <a:rPr lang="en-US" dirty="0"/>
              <a:t>C</a:t>
            </a:r>
            <a:r>
              <a:rPr lang="en-US" dirty="0" smtClean="0"/>
              <a:t>arbon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95350"/>
            <a:ext cx="7772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-e.g. roots, in-lab contamination, fungus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44111"/>
            <a:ext cx="4857750" cy="506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131367"/>
            <a:ext cx="403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40,000 years, only</a:t>
            </a:r>
            <a:r>
              <a:rPr lang="en-US" dirty="0" smtClean="0">
                <a:sym typeface="Wingdings" panose="05000000000000000000" pitchFamily="2" charset="2"/>
              </a:rPr>
              <a:t> &lt;1% radiocarbon remaining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Older materials are highly sensitive to contamination!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4975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 Source: Maarten Blaauw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25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3194"/>
          </a:xfrm>
        </p:spPr>
        <p:txBody>
          <a:bodyPr/>
          <a:lstStyle/>
          <a:p>
            <a:r>
              <a:rPr lang="en-US" sz="3600" dirty="0" smtClean="0"/>
              <a:t>Assessing the quality of radiocarbon dates</a:t>
            </a:r>
            <a:endParaRPr lang="en-US" sz="36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41744"/>
            <a:ext cx="6981825" cy="393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5052" y="2662535"/>
            <a:ext cx="212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for multisite syntheses!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49750"/>
            <a:ext cx="219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Blois et al. 2011 QSR</a:t>
            </a:r>
            <a:endParaRPr lang="en-US" sz="1800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" b="55471"/>
          <a:stretch/>
        </p:blipFill>
        <p:spPr bwMode="auto">
          <a:xfrm>
            <a:off x="1866900" y="4610100"/>
            <a:ext cx="7029449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7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0" y="0"/>
                <a:ext cx="9144000" cy="1219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/>
                  <a:t>Radiocarbon Years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Calendar Years (Calibration  Curve)</a:t>
                </a:r>
              </a:p>
            </p:txBody>
          </p:sp>
        </mc:Choice>
        <mc:Fallback xmlns="">
          <p:sp>
            <p:nvSpPr>
              <p:cNvPr id="2355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219200"/>
              </a:xfrm>
              <a:blipFill rotWithShape="1">
                <a:blip r:embed="rId2"/>
                <a:stretch>
                  <a:fillRect t="-190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778636" y="2727931"/>
            <a:ext cx="30684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6000" dirty="0" err="1">
                <a:latin typeface="Times New Roman" pitchFamily="18" charset="0"/>
              </a:rPr>
              <a:t>N</a:t>
            </a:r>
            <a:r>
              <a:rPr lang="en-US" altLang="en-US" sz="6000" baseline="-25000" dirty="0" err="1">
                <a:latin typeface="Times New Roman" pitchFamily="18" charset="0"/>
              </a:rPr>
              <a:t>t</a:t>
            </a:r>
            <a:r>
              <a:rPr lang="en-US" altLang="en-US" sz="6000" dirty="0">
                <a:latin typeface="Times New Roman" pitchFamily="18" charset="0"/>
              </a:rPr>
              <a:t>=N</a:t>
            </a:r>
            <a:r>
              <a:rPr lang="en-US" altLang="en-US" sz="6000" baseline="-25000" dirty="0">
                <a:latin typeface="Times New Roman" pitchFamily="18" charset="0"/>
              </a:rPr>
              <a:t>0</a:t>
            </a:r>
            <a:r>
              <a:rPr lang="en-US" altLang="en-US" sz="6000" dirty="0">
                <a:latin typeface="Times New Roman" pitchFamily="18" charset="0"/>
              </a:rPr>
              <a:t>e</a:t>
            </a:r>
            <a:r>
              <a:rPr lang="en-US" altLang="en-US" sz="6000" baseline="30000" dirty="0">
                <a:latin typeface="Times New Roman" pitchFamily="18" charset="0"/>
              </a:rPr>
              <a:t>-</a:t>
            </a:r>
            <a:r>
              <a:rPr lang="en-US" altLang="en-US" sz="6000" baseline="30000" dirty="0">
                <a:latin typeface="Symbol" pitchFamily="18" charset="2"/>
              </a:rPr>
              <a:t>l</a:t>
            </a:r>
            <a:r>
              <a:rPr lang="en-US" altLang="en-US" sz="6000" baseline="30000" dirty="0">
                <a:latin typeface="Times New Roman" pitchFamily="18" charset="0"/>
              </a:rPr>
              <a:t>t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23006" y="2661923"/>
            <a:ext cx="755630" cy="5611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7795" y="1830926"/>
            <a:ext cx="336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We measure </a:t>
            </a:r>
            <a:r>
              <a:rPr lang="en-US" dirty="0" err="1" smtClean="0">
                <a:solidFill>
                  <a:srgbClr val="00B050"/>
                </a:solidFill>
              </a:rPr>
              <a:t>N</a:t>
            </a:r>
            <a:r>
              <a:rPr lang="en-US" baseline="-25000" dirty="0" err="1" smtClean="0">
                <a:solidFill>
                  <a:srgbClr val="00B050"/>
                </a:solidFill>
              </a:rPr>
              <a:t>t</a:t>
            </a:r>
            <a:r>
              <a:rPr lang="en-US" dirty="0" smtClean="0">
                <a:solidFill>
                  <a:srgbClr val="00B050"/>
                </a:solidFill>
              </a:rPr>
              <a:t>  (</a:t>
            </a:r>
            <a:r>
              <a:rPr lang="en-US" baseline="30000" dirty="0" smtClean="0">
                <a:solidFill>
                  <a:srgbClr val="00B050"/>
                </a:solidFill>
              </a:rPr>
              <a:t>14</a:t>
            </a:r>
            <a:r>
              <a:rPr lang="en-US" dirty="0" smtClean="0">
                <a:solidFill>
                  <a:srgbClr val="00B050"/>
                </a:solidFill>
              </a:rPr>
              <a:t>C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remaining) in our 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7773" y="3058946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We want to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estimate time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1837" y="1479236"/>
            <a:ext cx="255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Lambda is a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constant (we think)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3114" y="4344196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</a:t>
            </a:r>
            <a:r>
              <a:rPr lang="en-US" baseline="-25000" dirty="0" smtClean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is unknown!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386363" y="3693141"/>
            <a:ext cx="96582" cy="651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029200" y="2300946"/>
            <a:ext cx="382258" cy="524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5847105" y="3169513"/>
            <a:ext cx="650668" cy="3049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7795" y="5111262"/>
            <a:ext cx="9076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Radiocarbon ages assume that N</a:t>
            </a:r>
            <a:r>
              <a:rPr lang="en-US" baseline="-25000" dirty="0" smtClean="0"/>
              <a:t>0</a:t>
            </a:r>
            <a:r>
              <a:rPr lang="en-US" dirty="0" smtClean="0"/>
              <a:t> is constant over time, i.e. the amount of </a:t>
            </a:r>
            <a:r>
              <a:rPr lang="en-US" baseline="30000" dirty="0" smtClean="0"/>
              <a:t>14</a:t>
            </a:r>
            <a:r>
              <a:rPr lang="en-US" dirty="0" smtClean="0"/>
              <a:t>C in the atmosphere is unchanged.  This assumption is untrue.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aseline="30000" dirty="0" smtClean="0"/>
              <a:t>14</a:t>
            </a:r>
            <a:r>
              <a:rPr lang="en-US" dirty="0" smtClean="0"/>
              <a:t>C</a:t>
            </a:r>
            <a:r>
              <a:rPr lang="en-US" baseline="-25000" dirty="0" smtClean="0"/>
              <a:t>atm</a:t>
            </a:r>
            <a:r>
              <a:rPr lang="en-US" dirty="0" smtClean="0"/>
              <a:t> is not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23950"/>
            <a:ext cx="5376863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Both the production and removal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to/from the atmosphere varies over time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Atmospheric production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sz="2000" dirty="0" smtClean="0"/>
              <a:t>Ocean/Vegetation/</a:t>
            </a:r>
            <a:r>
              <a:rPr lang="en-US" sz="2000" dirty="0" err="1" smtClean="0"/>
              <a:t>Atm</a:t>
            </a:r>
            <a:r>
              <a:rPr lang="en-US" sz="2000" dirty="0" smtClean="0"/>
              <a:t> C exchange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Hence, the amount of </a:t>
            </a:r>
            <a:r>
              <a:rPr lang="en-US" sz="2400" baseline="30000" dirty="0" smtClean="0"/>
              <a:t>14</a:t>
            </a:r>
            <a:r>
              <a:rPr lang="en-US" sz="2400" dirty="0" smtClean="0"/>
              <a:t>C in the atmosphere varies  over time.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Hence 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varies, and is uncertain.</a:t>
            </a:r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117475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52223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14.15</a:t>
            </a:r>
          </a:p>
        </p:txBody>
      </p:sp>
    </p:spTree>
    <p:extLst>
      <p:ext uri="{BB962C8B-B14F-4D97-AF65-F5344CB8AC3E}">
        <p14:creationId xmlns:p14="http://schemas.microsoft.com/office/powerpoint/2010/main" val="15460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049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We use Calibration Curves to estimate calendar </a:t>
            </a:r>
            <a:r>
              <a:rPr lang="en-US" dirty="0"/>
              <a:t>a</a:t>
            </a:r>
            <a:r>
              <a:rPr lang="en-US" dirty="0" smtClean="0"/>
              <a:t>ge from </a:t>
            </a:r>
            <a:r>
              <a:rPr lang="en-US" baseline="30000" dirty="0" smtClean="0"/>
              <a:t>14</a:t>
            </a:r>
            <a:r>
              <a:rPr lang="en-US" dirty="0" smtClean="0"/>
              <a:t>C ages </a:t>
            </a:r>
          </a:p>
        </p:txBody>
      </p:sp>
      <p:graphicFrame>
        <p:nvGraphicFramePr>
          <p:cNvPr id="2458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649180"/>
              </p:ext>
            </p:extLst>
          </p:nvPr>
        </p:nvGraphicFramePr>
        <p:xfrm>
          <a:off x="6400800" y="6057901"/>
          <a:ext cx="27051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7" name="SPW 12.0 Graph" r:id="rId3" imgW="1438245" imgH="143065" progId="SigmaPlotGraphicObject.11">
                  <p:embed/>
                </p:oleObj>
              </mc:Choice>
              <mc:Fallback>
                <p:oleObj name="SPW 12.0 Graph" r:id="rId3" imgW="1438245" imgH="143065" progId="SigmaPlotGraphicObjec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6057901"/>
                        <a:ext cx="27051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"/>
          <p:cNvSpPr txBox="1">
            <a:spLocks noChangeArrowheads="1"/>
          </p:cNvSpPr>
          <p:nvPr/>
        </p:nvSpPr>
        <p:spPr bwMode="auto">
          <a:xfrm>
            <a:off x="0" y="1600200"/>
            <a:ext cx="3170237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onvert by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dating many materials of known age. 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Tree rings, varved sediments, corals,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speleothems, 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Non-linear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(wiggly)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Divergence increases with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54941"/>
              </p:ext>
            </p:extLst>
          </p:nvPr>
        </p:nvGraphicFramePr>
        <p:xfrm>
          <a:off x="3041650" y="1263868"/>
          <a:ext cx="5992813" cy="46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8" name="SPW 12.0 Graph" r:id="rId5" imgW="5992292" imgH="4655653" progId="SigmaPlotGraphicObject.11">
                  <p:embed/>
                </p:oleObj>
              </mc:Choice>
              <mc:Fallback>
                <p:oleObj name="SPW 12.0 Graph" r:id="rId5" imgW="5992292" imgH="4655653" progId="SigmaPlotGraphicObjec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1650" y="1263868"/>
                        <a:ext cx="5992813" cy="46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1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127520" y="456528"/>
            <a:ext cx="6566400" cy="18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456481" y="456529"/>
            <a:ext cx="8457120" cy="5867176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 anchor="ctr"/>
          <a:lstStyle/>
          <a:p>
            <a:pPr algn="ctr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>
                <a:solidFill>
                  <a:srgbClr val="FFFFFF"/>
                </a:solidFill>
                <a:cs typeface="DejaVu Sans" charset="0"/>
              </a:rPr>
              <a:t>9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297440" y="1487677"/>
            <a:ext cx="184320" cy="3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769121" y="4343497"/>
            <a:ext cx="1195200" cy="3614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134"/>
              </a:spcBef>
              <a:defRPr/>
            </a:pPr>
            <a:r>
              <a:rPr lang="en-GB" sz="1800" dirty="0">
                <a:solidFill>
                  <a:srgbClr val="33CCFF"/>
                </a:solidFill>
              </a:rPr>
              <a:t>Belfast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216960" y="2088219"/>
            <a:ext cx="134496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dirty="0" smtClean="0">
                <a:solidFill>
                  <a:srgbClr val="33CC33"/>
                </a:solidFill>
              </a:rPr>
              <a:t>Groningen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620800" y="2828457"/>
            <a:ext cx="119520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smtClean="0">
                <a:solidFill>
                  <a:srgbClr val="0000FF"/>
                </a:solidFill>
              </a:rPr>
              <a:t>Pretoria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561920" y="3645023"/>
            <a:ext cx="141696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dirty="0" smtClean="0">
                <a:solidFill>
                  <a:srgbClr val="FF33CC"/>
                </a:solidFill>
              </a:rPr>
              <a:t>Heidelberg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06241" y="1346542"/>
            <a:ext cx="1193760" cy="362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800" dirty="0" smtClean="0">
                <a:solidFill>
                  <a:srgbClr val="FF3300"/>
                </a:solidFill>
              </a:rPr>
              <a:t>Waikato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2695680" y="5200387"/>
            <a:ext cx="1195200" cy="3614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134"/>
              </a:spcBef>
              <a:defRPr/>
            </a:pPr>
            <a:r>
              <a:rPr lang="en-GB" sz="1800">
                <a:solidFill>
                  <a:srgbClr val="CC6600"/>
                </a:solidFill>
              </a:rPr>
              <a:t>Seattle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32801" y="464880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PNW/CA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532800" y="4952680"/>
            <a:ext cx="11433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599841" y="4952680"/>
            <a:ext cx="419040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5637600" y="4952680"/>
            <a:ext cx="16761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3581280" y="464880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3047041" y="312368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676160" y="3429000"/>
            <a:ext cx="419040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713920" y="3429000"/>
            <a:ext cx="20577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4877281" y="3885528"/>
            <a:ext cx="1341477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5942881" y="3123688"/>
            <a:ext cx="1373537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Pine</a:t>
            </a: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7542721" y="3429000"/>
            <a:ext cx="53424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5865121" y="4661770"/>
            <a:ext cx="1373537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Pine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7391521" y="3123688"/>
            <a:ext cx="1165146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Swiss Pine</a:t>
            </a: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4648320" y="4190841"/>
            <a:ext cx="167616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532800" y="4190841"/>
            <a:ext cx="4190400" cy="228984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DejaVu Sans" charset="0"/>
            </a:endParaRP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1546560" y="3810640"/>
            <a:ext cx="987214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Irish Oak</a:t>
            </a: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555840" y="838168"/>
            <a:ext cx="987214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Irish Oak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2895840" y="160000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132640" y="2361848"/>
            <a:ext cx="1905120" cy="33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Oak</a:t>
            </a:r>
          </a:p>
        </p:txBody>
      </p:sp>
      <p:pic>
        <p:nvPicPr>
          <p:cNvPr id="18462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878" y="911594"/>
            <a:ext cx="1958562" cy="218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24452" y="456529"/>
            <a:ext cx="7944988" cy="45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020"/>
              </a:spcBef>
              <a:defRPr/>
            </a:pPr>
            <a:r>
              <a:rPr lang="en-GB" smtClean="0">
                <a:solidFill>
                  <a:srgbClr val="000000"/>
                </a:solidFill>
              </a:rPr>
              <a:t>Tree-rings </a:t>
            </a:r>
            <a:r>
              <a:rPr lang="en-GB" dirty="0" smtClean="0">
                <a:solidFill>
                  <a:srgbClr val="000000"/>
                </a:solidFill>
              </a:rPr>
              <a:t>are the basis for InCal09 until 12.55 kcal BP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610690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 Source: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6529"/>
          </a:xfrm>
        </p:spPr>
        <p:txBody>
          <a:bodyPr/>
          <a:lstStyle/>
          <a:p>
            <a:r>
              <a:rPr lang="en-US" sz="2800" b="1" dirty="0" smtClean="0"/>
              <a:t>Tree rings </a:t>
            </a:r>
            <a:r>
              <a:rPr lang="en-US" sz="2800" dirty="0" smtClean="0"/>
              <a:t>are the most precise natural date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3730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Age Controls, Fundamentals of Radiocarbon Dating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	</a:t>
            </a:r>
            <a:r>
              <a:rPr lang="en-US" altLang="en-US" dirty="0"/>
              <a:t>Age-Depth Models &amp; Chronologies, Classical Age Models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</a:t>
            </a:r>
            <a:r>
              <a:rPr lang="en-US" altLang="en-US" dirty="0"/>
              <a:t>III:  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2838450"/>
            <a:ext cx="9144000" cy="29718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2" y="952499"/>
            <a:ext cx="7777226" cy="546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76199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endParaRPr lang="en-US" sz="3600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115050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Reimer et al. 2013 Radiocarbon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52499"/>
          </a:xfrm>
        </p:spPr>
        <p:txBody>
          <a:bodyPr/>
          <a:lstStyle/>
          <a:p>
            <a:r>
              <a:rPr lang="en-US" sz="3600" dirty="0"/>
              <a:t>Speleothems, corals, varved sediments used for 12.5 to 50 </a:t>
            </a:r>
            <a:r>
              <a:rPr lang="en-US" sz="3600" dirty="0" smtClean="0"/>
              <a:t>ka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79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40" y="731061"/>
            <a:ext cx="5021910" cy="50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-1" y="6137557"/>
            <a:ext cx="3238501" cy="4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hangingPunct="1">
              <a:buClrTx/>
              <a:buFontTx/>
              <a:buNone/>
              <a:defRPr/>
            </a:pPr>
            <a:r>
              <a:rPr lang="en-GB" sz="1400" dirty="0">
                <a:solidFill>
                  <a:srgbClr val="000000"/>
                </a:solidFill>
                <a:hlinkClick r:id="rId4"/>
              </a:rPr>
              <a:t>http:///www.chrono.qub.ac.uk/blaauw</a:t>
            </a:r>
            <a:r>
              <a:rPr lang="en-GB" sz="14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5350"/>
          </a:xfrm>
        </p:spPr>
        <p:txBody>
          <a:bodyPr/>
          <a:lstStyle/>
          <a:p>
            <a:r>
              <a:rPr lang="en-GB" sz="3600" dirty="0">
                <a:solidFill>
                  <a:srgbClr val="000000"/>
                </a:solidFill>
              </a:rPr>
              <a:t>Wiggles in the Calibration Curve</a:t>
            </a:r>
            <a:br>
              <a:rPr lang="en-GB" sz="3600" dirty="0">
                <a:solidFill>
                  <a:srgbClr val="000000"/>
                </a:solidFill>
              </a:rPr>
            </a:br>
            <a:r>
              <a:rPr lang="en-GB" sz="3600" dirty="0" smtClean="0">
                <a:solidFill>
                  <a:srgbClr val="000000"/>
                </a:solidFill>
              </a:rPr>
              <a:t>produce highly irregular age estimates</a:t>
            </a:r>
            <a:endParaRPr lang="en-US" sz="36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836090" y="2571750"/>
            <a:ext cx="1047750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-1" y="1672620"/>
            <a:ext cx="235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Original </a:t>
            </a:r>
            <a:r>
              <a:rPr lang="en-US" sz="1800" baseline="30000" dirty="0" smtClean="0"/>
              <a:t>14</a:t>
            </a:r>
            <a:r>
              <a:rPr lang="en-US" sz="1800" dirty="0" smtClean="0"/>
              <a:t>C</a:t>
            </a:r>
          </a:p>
          <a:p>
            <a:r>
              <a:rPr lang="en-US" sz="1800" dirty="0" smtClean="0"/>
              <a:t>age estimate with a Student T distribution</a:t>
            </a:r>
            <a:endParaRPr lang="en-US" sz="18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6147270" y="5534225"/>
            <a:ext cx="460139" cy="2192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236640" y="5691687"/>
            <a:ext cx="29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Resultant (highly irregular)</a:t>
            </a:r>
          </a:p>
          <a:p>
            <a:r>
              <a:rPr lang="en-US" sz="1800" dirty="0" smtClean="0"/>
              <a:t>calendar age estimate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84402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… this has spurred development of age models that can handle these irregular uncertainty distributions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58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Age Controls, Fundamentals of Radiocarbon Dating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Age-Depth Models &amp; Chronologies, Classical Age Models</a:t>
            </a:r>
            <a:endParaRPr lang="en-US" altLang="en-US" dirty="0"/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/>
              <a:t>Part III:  Bayesian Age-Depth Models &amp; </a:t>
            </a:r>
            <a:r>
              <a:rPr lang="en-US" altLang="en-US" i="1" dirty="0"/>
              <a:t>bacon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4133850"/>
            <a:ext cx="9144000" cy="16764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1143000"/>
            <a:ext cx="9144000" cy="169545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 tIns="32656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  <a:defRPr/>
            </a:pPr>
            <a:r>
              <a:rPr lang="en-US" dirty="0"/>
              <a:t>Age-depth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20700" y="1082675"/>
            <a:ext cx="8032750" cy="4565650"/>
          </a:xfrm>
        </p:spPr>
        <p:txBody>
          <a:bodyPr/>
          <a:lstStyle/>
          <a:p>
            <a:pPr marL="388806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Goal: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Age estimates for all depths in a core with uncertainty </a:t>
            </a:r>
          </a:p>
          <a:p>
            <a:pPr marL="788856" lvl="1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Need to accommodate: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irregular uncertainty distributions for individual age controls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Variations in sedimentation rate, including hiatuses &amp; rapid sedimentation events</a:t>
            </a:r>
          </a:p>
          <a:p>
            <a:pPr marL="1188906" lvl="2" indent="-293764">
              <a:buClr>
                <a:srgbClr val="FF3366"/>
              </a:buClr>
              <a:buSzPct val="45000"/>
              <a:buFont typeface="Wingdings" charset="0"/>
              <a:buChar char=""/>
              <a:tabLst>
                <a:tab pos="388806" algn="l"/>
                <a:tab pos="483847" algn="l"/>
                <a:tab pos="891374" algn="l"/>
                <a:tab pos="1298899" algn="l"/>
                <a:tab pos="1706426" algn="l"/>
                <a:tab pos="2113951" algn="l"/>
                <a:tab pos="2521478" algn="l"/>
                <a:tab pos="2929003" algn="l"/>
                <a:tab pos="3336530" algn="l"/>
                <a:tab pos="3744055" algn="l"/>
                <a:tab pos="4151582" algn="l"/>
                <a:tab pos="4559107" algn="l"/>
                <a:tab pos="4966634" algn="l"/>
                <a:tab pos="5374159" algn="l"/>
                <a:tab pos="5781686" algn="l"/>
                <a:tab pos="6189211" algn="l"/>
                <a:tab pos="6596738" algn="l"/>
                <a:tab pos="7004263" algn="l"/>
                <a:tab pos="7411790" algn="l"/>
                <a:tab pos="7819315" algn="l"/>
                <a:tab pos="8226842" algn="l"/>
              </a:tabLst>
              <a:defRPr/>
            </a:pPr>
            <a:r>
              <a:rPr lang="en-US" dirty="0" smtClean="0"/>
              <a:t>Outlier dates and biased dates</a:t>
            </a:r>
          </a:p>
        </p:txBody>
      </p:sp>
    </p:spTree>
    <p:extLst>
      <p:ext uri="{BB962C8B-B14F-4D97-AF65-F5344CB8AC3E}">
        <p14:creationId xmlns:p14="http://schemas.microsoft.com/office/powerpoint/2010/main" val="2467636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</a:t>
            </a:r>
            <a:r>
              <a:rPr lang="en-US" sz="2400" b="1" dirty="0" smtClean="0">
                <a:ln w="50800"/>
                <a:latin typeface="Calibri" pitchFamily="34" charset="0"/>
              </a:rPr>
              <a:t>age controls</a:t>
            </a:r>
            <a:endParaRPr lang="en-US" sz="2400" b="1" dirty="0">
              <a:ln w="50800"/>
              <a:latin typeface="Calibri" pitchFamily="34" charset="0"/>
            </a:endParaRP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04" y="3055677"/>
            <a:ext cx="4694963" cy="3657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8509" y="4227249"/>
            <a:ext cx="1619354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latin typeface="Calibri" pitchFamily="34" charset="0"/>
              </a:rPr>
              <a:t>5</a:t>
            </a:r>
            <a:r>
              <a:rPr lang="en-US" sz="2400" b="1" baseline="30000" dirty="0">
                <a:ln w="50800"/>
                <a:latin typeface="Calibri" pitchFamily="34" charset="0"/>
              </a:rPr>
              <a:t>th</a:t>
            </a:r>
            <a:r>
              <a:rPr lang="en-US" sz="2400" b="1" dirty="0">
                <a:ln w="50800"/>
                <a:latin typeface="Calibri" pitchFamily="34" charset="0"/>
              </a:rPr>
              <a:t> degree</a:t>
            </a:r>
          </a:p>
          <a:p>
            <a:r>
              <a:rPr lang="en-US" sz="2400" b="1" dirty="0">
                <a:ln w="50800"/>
                <a:latin typeface="Calibri" pitchFamily="34" charset="0"/>
              </a:rPr>
              <a:t>polynomial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</a:t>
            </a:r>
            <a:r>
              <a:rPr lang="en-US" b="1" dirty="0">
                <a:ln w="50800"/>
                <a:latin typeface="Calibri" pitchFamily="34" charset="0"/>
              </a:rPr>
              <a:t>age controls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ln w="50800"/>
                <a:latin typeface="Calibri" pitchFamily="34" charset="0"/>
              </a:rPr>
              <a:t>An </a:t>
            </a:r>
            <a:r>
              <a:rPr lang="en-US" sz="2400" b="1" dirty="0">
                <a:ln w="50800"/>
                <a:latin typeface="Calibri" pitchFamily="34" charset="0"/>
              </a:rPr>
              <a:t>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3438" y="4227249"/>
            <a:ext cx="197842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Cubic B-spline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3054096"/>
            <a:ext cx="4691074" cy="3657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</a:t>
            </a:r>
            <a:r>
              <a:rPr lang="en-US" b="1" dirty="0">
                <a:ln w="50800"/>
                <a:latin typeface="Calibri" pitchFamily="34" charset="0"/>
              </a:rPr>
              <a:t>age controls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ln w="50800"/>
                <a:latin typeface="Calibri" pitchFamily="34" charset="0"/>
              </a:rPr>
              <a:t>An </a:t>
            </a:r>
            <a:r>
              <a:rPr lang="en-US" sz="2400" b="1" dirty="0">
                <a:ln w="50800"/>
                <a:latin typeface="Calibri" pitchFamily="34" charset="0"/>
              </a:rPr>
              <a:t>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30322" y="4246565"/>
            <a:ext cx="9670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Bacon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16" y="3068982"/>
            <a:ext cx="3664140" cy="3657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3062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latin typeface="Calibri" panose="020F0502020204030204" pitchFamily="34" charset="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Set of </a:t>
            </a:r>
            <a:r>
              <a:rPr lang="en-US" b="1" dirty="0">
                <a:ln w="50800"/>
                <a:latin typeface="Calibri" pitchFamily="34" charset="0"/>
              </a:rPr>
              <a:t>age controls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>
                <a:ln w="50800"/>
                <a:latin typeface="Calibri" pitchFamily="34" charset="0"/>
              </a:rPr>
              <a:t>An </a:t>
            </a:r>
            <a:r>
              <a:rPr lang="en-US" sz="2400" b="1" dirty="0">
                <a:ln w="50800"/>
                <a:latin typeface="Calibri" panose="020F0502020204030204" pitchFamily="34" charset="0"/>
              </a:rPr>
              <a:t>algorithm for interpolating ages to analysis units between the ones with independent ages.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b="1" dirty="0">
              <a:ln w="50800"/>
              <a:latin typeface="Calibri" panose="020F050202020403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 Chronology is a set of ages assigned to analysis units.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 chronology is based on an age model.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7" y="207963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5674667"/>
            <a:ext cx="556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Geochronology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radiometric age controls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3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630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158660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630730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158660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630730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158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Age Control</a:t>
            </a:r>
            <a:r>
              <a:rPr lang="en-US" sz="2800" dirty="0" smtClean="0"/>
              <a:t>:  an </a:t>
            </a:r>
            <a:r>
              <a:rPr lang="en-US" sz="2800" dirty="0"/>
              <a:t>estimate of absolute age, often with a specified uncertainty, for a sample within a core or stratigraphic profile that is used to constrain an age </a:t>
            </a:r>
            <a:r>
              <a:rPr lang="en-US" sz="2800" dirty="0" smtClean="0"/>
              <a:t>model.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Source:</a:t>
            </a:r>
            <a:r>
              <a:rPr lang="en-US" sz="1400" dirty="0" smtClean="0"/>
              <a:t>  Grimm et al. 2014 Age </a:t>
            </a:r>
            <a:r>
              <a:rPr lang="en-US" sz="1400" dirty="0"/>
              <a:t>Models, </a:t>
            </a:r>
            <a:r>
              <a:rPr lang="en-US" sz="1400" dirty="0" smtClean="0"/>
              <a:t>Chronologies, and </a:t>
            </a:r>
            <a:r>
              <a:rPr lang="en-US" sz="1400" dirty="0"/>
              <a:t>Databases </a:t>
            </a:r>
            <a:r>
              <a:rPr lang="en-US" sz="1400" dirty="0" smtClean="0"/>
              <a:t>Workshop: Complete </a:t>
            </a:r>
            <a:r>
              <a:rPr lang="en-US" sz="1400" dirty="0"/>
              <a:t>Report and </a:t>
            </a:r>
            <a:r>
              <a:rPr lang="en-US" sz="1400" dirty="0" smtClean="0"/>
              <a:t>Recommendations.  PAGES Workshop Report.  Queens University, Belfast. 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674369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5467350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905500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858790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05350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48500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762750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629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Glimmerglass Lake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9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9700"/>
          </a:xfrm>
        </p:spPr>
        <p:txBody>
          <a:bodyPr/>
          <a:lstStyle/>
          <a:p>
            <a:r>
              <a:rPr lang="en-US" dirty="0" smtClean="0"/>
              <a:t>‘Classical’ Age Models: </a:t>
            </a:r>
            <a:r>
              <a:rPr lang="en-US" dirty="0" smtClean="0"/>
              <a:t>Three common varieties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548" y="1714500"/>
            <a:ext cx="54483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>
              <a:buAutoNum type="arabi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Interpolation (connect the dots)</a:t>
            </a:r>
          </a:p>
          <a:p>
            <a:pPr marL="914400" indent="-457200">
              <a:buAutoNum type="arabicParenR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>
              <a:buAutoNum type="arabi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1" indent="-457200">
              <a:buFont typeface="+mj-lt"/>
              <a:buAutoNum type="alphaL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marL="1371600" lvl="1" indent="-457200">
              <a:buFont typeface="+mj-lt"/>
              <a:buAutoNum type="alphaL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 Regression</a:t>
            </a:r>
          </a:p>
          <a:p>
            <a:pPr marL="914400" indent="-457200">
              <a:buAutoNum type="arabicParenR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indent="-457200">
              <a:buAutoNum type="arabicParenR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Smooth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Spline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Age Models &amp; Uncertainty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07212"/>
            <a:ext cx="9144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lassical age models do not treat uncertainty very well.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Most treat age controls as point estimates &amp; do not handle irregular probability distributions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Fitted models do not accommodate local uncertainties due to few dates, conflicting dates, etc.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ew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paleo-papers formally incorporate age uncertainty into analyses.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3950"/>
          </a:xfrm>
        </p:spPr>
        <p:txBody>
          <a:bodyPr/>
          <a:lstStyle/>
          <a:p>
            <a:r>
              <a:rPr lang="en-US" dirty="0" smtClean="0"/>
              <a:t>CLAM:  Good option for classical age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1219199"/>
            <a:ext cx="44386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software</a:t>
            </a:r>
          </a:p>
          <a:p>
            <a:pPr marL="914400" lvl="1" indent="-457200">
              <a:buAutoNum type="arabicParenR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from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Blaauw’s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marL="914400" lvl="1" indent="-457200">
              <a:buAutoNum type="arabicParenR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 package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at https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://github.com/SimonGoring/clam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Internally calibrates 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 dates, using latest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IntCal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selects model type (linear interpolation, spline, regression)</a:t>
            </a:r>
          </a:p>
          <a:p>
            <a:pPr marL="457200" indent="-457200">
              <a:buAutoNum type="arabicParenR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Repeatedly samples from calibrated 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  to  fit multiple curves, better estimates of  uncertainty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857800"/>
            <a:ext cx="4591050" cy="30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 descr="keepcl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66" y="1126150"/>
            <a:ext cx="829313" cy="152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38186" y="60225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Images: Maarten Blaauw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3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/>
              <a:t>Dating and age model uncertainty</a:t>
            </a:r>
            <a:endParaRPr lang="en-US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790700"/>
            <a:ext cx="8382000" cy="4019550"/>
          </a:xfrm>
        </p:spPr>
        <p:txBody>
          <a:bodyPr/>
          <a:lstStyle/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I:  	Age Controls, Fundamentals of Radiocarbon Dating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II:  </a:t>
            </a:r>
            <a:r>
              <a:rPr lang="en-US" altLang="en-US" dirty="0"/>
              <a:t>Age-Depth Models &amp; Chronologies, Classical Age Models</a:t>
            </a:r>
          </a:p>
          <a:p>
            <a:pPr marL="1485900" indent="-1485900" eaLnBrk="1" hangingPunct="1">
              <a:lnSpc>
                <a:spcPct val="90000"/>
              </a:lnSpc>
              <a:spcAft>
                <a:spcPts val="1800"/>
              </a:spcAft>
              <a:buNone/>
            </a:pPr>
            <a:r>
              <a:rPr lang="en-US" altLang="en-US" dirty="0" smtClean="0"/>
              <a:t>Part III:  Bayesian Age-Depth Models &amp; </a:t>
            </a:r>
            <a:r>
              <a:rPr lang="en-US" altLang="en-US" i="1" dirty="0" smtClean="0"/>
              <a:t>bacon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1143000"/>
            <a:ext cx="9144000" cy="29337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3447331" y="2483757"/>
            <a:ext cx="8228160" cy="75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5000"/>
              </a:lnSpc>
              <a:buClrTx/>
              <a:buFontTx/>
              <a:buNone/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1280478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Combine new information  (age controls) with prior information</a:t>
            </a:r>
          </a:p>
          <a:p>
            <a:pPr>
              <a:lnSpc>
                <a:spcPct val="94000"/>
              </a:lnSpc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9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Major Priors include: </a:t>
            </a:r>
            <a:endParaRPr lang="en-GB" sz="29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Stratigraphic Superposition:  Deeper sediments are older (Steno’s Law)</a:t>
            </a: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accumulation rate</a:t>
            </a: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Sediment ‘Memory’ (i.e. the autocorrelation or variability between depths)</a:t>
            </a:r>
          </a:p>
          <a:p>
            <a:pPr lvl="1"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Hiatuses 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>
              <a:lnSpc>
                <a:spcPct val="94000"/>
              </a:lnSpc>
              <a:spcAft>
                <a:spcPts val="1032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5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Output: Probabilistic estimates of age given priors and age controls</a:t>
            </a:r>
            <a:endParaRPr lang="en-GB" sz="2500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Bayesian </a:t>
            </a:r>
            <a:r>
              <a:rPr lang="en-GB" sz="4000" dirty="0" smtClean="0">
                <a:solidFill>
                  <a:schemeClr val="tx1"/>
                </a:solidFill>
              </a:rPr>
              <a:t>Age 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8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31191" y="1128078"/>
            <a:ext cx="9144000" cy="5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5000"/>
              </a:lnSpc>
              <a:buClrTx/>
              <a:buFontTx/>
              <a:buNone/>
              <a:defRPr/>
            </a:pPr>
            <a:endParaRPr lang="en-GB" sz="4000" dirty="0">
              <a:solidFill>
                <a:srgbClr val="00008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6481" y="1128078"/>
            <a:ext cx="8228160" cy="512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11163" indent="-3063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42963" indent="-280988"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11163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514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9394825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MexCal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Christen, 1994. PhD thesis Nottingham</a:t>
            </a: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Buck et al., 1999. Internet Archaeology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7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Best for discrete horizons (e.g. top and bottom age estimates for a </a:t>
            </a:r>
            <a:r>
              <a:rPr lang="en-GB" sz="2200" i="1" dirty="0" err="1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archeo</a:t>
            </a: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-cultural horizon)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OxCal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Bronk Ramsey, 2008. QSR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27:42-60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</a:t>
            </a:r>
            <a:endParaRPr lang="en-GB" sz="22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Bpeat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Blaauw &amp; Christen, 2005. </a:t>
            </a:r>
            <a:r>
              <a:rPr lang="en-GB" sz="2200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Appl</a:t>
            </a:r>
            <a:r>
              <a:rPr lang="en-GB" sz="22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 Stat 54: 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805-816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Superseded by </a:t>
            </a:r>
            <a:r>
              <a:rPr lang="en-GB" sz="2200" b="1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</a:p>
          <a:p>
            <a:pPr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Bacon</a:t>
            </a:r>
            <a:r>
              <a:rPr lang="en-GB" sz="2200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:  Blaauw &amp; Christen, 2011.  Bayesian Anal 6: 1-18</a:t>
            </a:r>
          </a:p>
          <a:p>
            <a:pPr lvl="1">
              <a:spcAft>
                <a:spcPts val="1293"/>
              </a:spcAft>
              <a:buClr>
                <a:srgbClr val="F57900"/>
              </a:buClr>
              <a:buSzPct val="45000"/>
              <a:buFont typeface="Wingdings" charset="0"/>
              <a:buChar char=""/>
              <a:defRPr/>
            </a:pPr>
            <a:r>
              <a:rPr lang="en-GB" sz="2200" i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Widely used.  What we’re using for PalEON.</a:t>
            </a:r>
            <a:endParaRPr lang="en-GB" sz="2500" i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A quick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list of  </a:t>
            </a:r>
            <a:r>
              <a:rPr lang="en-GB" sz="4000" dirty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Bayesian Age </a:t>
            </a:r>
            <a:r>
              <a:rPr lang="en-GB" sz="4000" dirty="0" smtClean="0">
                <a:solidFill>
                  <a:schemeClr val="tx1"/>
                </a:solidFill>
                <a:latin typeface="Times New Roman" charset="0"/>
                <a:cs typeface="Arial Unicode MS" charset="0"/>
              </a:rPr>
              <a:t>Models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9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5350" y="1190685"/>
            <a:ext cx="7600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Divides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core into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cm-thick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accumulation for each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section (with separate parameters for each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MCMC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Priors for:</a:t>
            </a:r>
          </a:p>
          <a:p>
            <a:pPr marL="914400" lvl="1" indent="-45720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Accumulation rate</a:t>
            </a:r>
          </a:p>
          <a:p>
            <a:pPr marL="914400" lvl="1" indent="-45720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Sediment memory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lphaLcParenR"/>
              <a:tabLst>
                <a:tab pos="1200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Hiatus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Outlier age controls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using Student T 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 proxies as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greyscales – ‘Ghost Plots’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calculate probability of synchrony of events between sites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G(</a:t>
                </a:r>
                <a:r>
                  <a:rPr lang="en-US" sz="4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d,</a:t>
                </a:r>
                <a:r>
                  <a:rPr lang="en-US" sz="4000" dirty="0" err="1" smtClean="0">
                    <a:latin typeface="Symbol" panose="05050102010706020507" pitchFamily="18" charset="2"/>
                    <a:cs typeface="Arial" panose="020B0604020202020204" pitchFamily="34" charset="0"/>
                  </a:rPr>
                  <a:t>q</a:t>
                </a:r>
                <a:r>
                  <a:rPr lang="en-US" sz="4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,x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)=</a:t>
                </a:r>
                <a:r>
                  <a:rPr lang="en-US" sz="4000" dirty="0" smtClean="0">
                    <a:latin typeface="Symbol" panose="05050102010706020507" pitchFamily="18" charset="2"/>
                    <a:cs typeface="Arial" panose="020B0604020202020204" pitchFamily="34" charset="0"/>
                  </a:rPr>
                  <a:t>q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dirty="0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4000" b="0" i="0" dirty="0" smtClean="0"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Symbol" panose="05050102010706020507" pitchFamily="18" charset="2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4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US" sz="4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+x</a:t>
                </a:r>
                <a:r>
                  <a:rPr lang="en-US" sz="40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j+1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(d-c</a:t>
                </a:r>
                <a:r>
                  <a:rPr lang="en-US" sz="4000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0" y="1399288"/>
                <a:ext cx="7641900" cy="835934"/>
              </a:xfrm>
              <a:prstGeom prst="rect">
                <a:avLst/>
              </a:prstGeom>
              <a:blipFill rotWithShape="1">
                <a:blip r:embed="rId2"/>
                <a:stretch>
                  <a:fillRect l="-2873" t="-8759" b="-20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50237" y="2235222"/>
            <a:ext cx="54922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</a:p>
          <a:p>
            <a:r>
              <a:rPr lang="en-US" dirty="0" smtClean="0"/>
              <a:t>d=depth of radiocarbon sample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=uniformly separated depth intervals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D</a:t>
            </a:r>
            <a:r>
              <a:rPr lang="en-US" dirty="0" smtClean="0"/>
              <a:t>c=depth interval</a:t>
            </a:r>
          </a:p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=sediment accumulation rate for section j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=intercept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6200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Depth to Calendar Age Model (G)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Sediment rates (x) modeled  as  a Gamma autoregressive model</a:t>
            </a:r>
          </a:p>
          <a:p>
            <a:r>
              <a:rPr lang="en-US" dirty="0" smtClean="0"/>
              <a:t>Radiocarbon ages (y) modeled as Student T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Bacon Model (Part 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0236" y="2594343"/>
            <a:ext cx="54922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where:</a:t>
            </a:r>
          </a:p>
          <a:p>
            <a:r>
              <a:rPr lang="en-US" dirty="0" smtClean="0"/>
              <a:t>y=radiocarbon ages</a:t>
            </a:r>
          </a:p>
          <a:p>
            <a:r>
              <a:rPr lang="en-US" dirty="0" smtClean="0"/>
              <a:t>d=depth of radiocarbon sample</a:t>
            </a:r>
          </a:p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=sediment accumulation rate for section j</a:t>
            </a:r>
          </a:p>
          <a:p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=intercept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350" y="5143500"/>
            <a:ext cx="7944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Sediment rates (x) modeled  as  a Gamma autoregressive model</a:t>
            </a:r>
          </a:p>
          <a:p>
            <a:r>
              <a:rPr lang="en-US" dirty="0" smtClean="0"/>
              <a:t>Radiocarbon ages (y) modeled as Student T distributions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879" y="937623"/>
            <a:ext cx="7383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Radiocarbon to Calendar Age Model (</a:t>
            </a:r>
            <a:r>
              <a:rPr lang="en-US" sz="3000" b="1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7531" y="1559571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E[</a:t>
            </a:r>
            <a:r>
              <a:rPr lang="en-US" sz="4000" dirty="0" err="1" smtClean="0"/>
              <a:t>y</a:t>
            </a:r>
            <a:r>
              <a:rPr lang="en-US" sz="4000" baseline="-25000" dirty="0" err="1" smtClean="0"/>
              <a:t>j</a:t>
            </a:r>
            <a:r>
              <a:rPr lang="en-US" sz="4000" dirty="0" err="1" smtClean="0"/>
              <a:t>|d</a:t>
            </a:r>
            <a:r>
              <a:rPr lang="en-US" sz="4000" baseline="-25000" dirty="0" err="1" smtClean="0"/>
              <a:t>j</a:t>
            </a:r>
            <a:r>
              <a:rPr lang="en-US" sz="4000" dirty="0" err="1" smtClean="0"/>
              <a:t>,x</a:t>
            </a:r>
            <a:r>
              <a:rPr lang="en-US" sz="4000" dirty="0" smtClean="0"/>
              <a:t>]=</a:t>
            </a:r>
            <a:r>
              <a:rPr lang="en-US" sz="4000" dirty="0" smtClean="0">
                <a:latin typeface="Symbol" panose="05050102010706020507" pitchFamily="18" charset="2"/>
              </a:rPr>
              <a:t>m</a:t>
            </a:r>
            <a:r>
              <a:rPr lang="en-US" sz="4000" dirty="0" smtClean="0"/>
              <a:t>(G(</a:t>
            </a:r>
            <a:r>
              <a:rPr lang="en-US" sz="4000" dirty="0" err="1" smtClean="0"/>
              <a:t>d</a:t>
            </a:r>
            <a:r>
              <a:rPr lang="en-US" sz="4000" baseline="-25000" dirty="0" err="1" smtClean="0"/>
              <a:t>j</a:t>
            </a:r>
            <a:r>
              <a:rPr lang="en-US" sz="4000" dirty="0" err="1" smtClean="0"/>
              <a:t>,</a:t>
            </a:r>
            <a:r>
              <a:rPr lang="en-US" sz="4000" dirty="0" err="1" smtClean="0">
                <a:latin typeface="Symbol" panose="05050102010706020507" pitchFamily="18" charset="2"/>
              </a:rPr>
              <a:t>q</a:t>
            </a:r>
            <a:r>
              <a:rPr lang="en-US" sz="4000" dirty="0" err="1"/>
              <a:t>,</a:t>
            </a:r>
            <a:r>
              <a:rPr lang="en-US" sz="4000" dirty="0" err="1" smtClean="0"/>
              <a:t>x</a:t>
            </a:r>
            <a:r>
              <a:rPr lang="en-US" sz="40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619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Bacon  </a:t>
            </a:r>
            <a:r>
              <a:rPr lang="en-US" dirty="0" smtClean="0"/>
              <a:t>example – Spicer Lake, IN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208"/>
            <a:ext cx="7201629" cy="4257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40404"/>
            <a:ext cx="217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 in prep.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659" y="5230688"/>
            <a:ext cx="628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15 AMS dates + core 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Some charcoal dates with very small sample sizes apparently too young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4479" y="1335732"/>
            <a:ext cx="16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Green=Prior</a:t>
            </a:r>
          </a:p>
          <a:p>
            <a:r>
              <a:rPr lang="en-US" sz="1800" dirty="0" smtClean="0"/>
              <a:t>Gray=Posterior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35916" y="84554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MCMC Chain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362450" y="3019425"/>
            <a:ext cx="323850" cy="219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727659" y="2643842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Notice higher uncertainty when no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18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6174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Age-Depth Model</a:t>
            </a:r>
            <a:r>
              <a:rPr lang="en-US" sz="2800" dirty="0" smtClean="0"/>
              <a:t>:  </a:t>
            </a:r>
            <a:r>
              <a:rPr lang="en-US" sz="2800" dirty="0"/>
              <a:t>an algorithm used to estimate the age-depth relationship for a series of stratified paleoenvironmental data points. Age-depth models are used to make estimates of ages for depths not directly associated with an age control or to resolve discrepancies among age controls.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Source:</a:t>
            </a:r>
            <a:r>
              <a:rPr lang="en-US" sz="1400" dirty="0" smtClean="0"/>
              <a:t>  Grimm et al. 2014 Age </a:t>
            </a:r>
            <a:r>
              <a:rPr lang="en-US" sz="1400" dirty="0"/>
              <a:t>Models, </a:t>
            </a:r>
            <a:r>
              <a:rPr lang="en-US" sz="1400" dirty="0" smtClean="0"/>
              <a:t>Chronologies, and </a:t>
            </a:r>
            <a:r>
              <a:rPr lang="en-US" sz="1400" dirty="0"/>
              <a:t>Databases </a:t>
            </a:r>
            <a:r>
              <a:rPr lang="en-US" sz="1400" dirty="0" smtClean="0"/>
              <a:t>Workshop: Complete </a:t>
            </a:r>
            <a:r>
              <a:rPr lang="en-US" sz="1400" dirty="0"/>
              <a:t>Report and </a:t>
            </a:r>
            <a:r>
              <a:rPr lang="en-US" sz="1400" dirty="0" smtClean="0"/>
              <a:t>Recommendations.  PAGES Workshop Report.  Queens University, Belfast. 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1719788" y="3126432"/>
            <a:ext cx="5614462" cy="265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5505450" y="441075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848350" y="43536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201690" y="50482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46584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762750" y="37763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534150" y="398281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307294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Glimmerglass Lake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6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6850460" cy="742950"/>
          </a:xfrm>
        </p:spPr>
        <p:txBody>
          <a:bodyPr/>
          <a:lstStyle/>
          <a:p>
            <a:r>
              <a:rPr lang="en-US" dirty="0" smtClean="0"/>
              <a:t>Setting Priors in Bacon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8205"/>
            <a:ext cx="4648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Sediment Accumulation Rate: Use Goring et al 2012!</a:t>
            </a:r>
          </a:p>
          <a:p>
            <a:pPr marL="457200" indent="-457200">
              <a:buAutoNum type="arabicPeriod"/>
            </a:pPr>
            <a:r>
              <a:rPr lang="en-US" dirty="0" smtClean="0"/>
              <a:t>Sediment memory -  Bacon uses a fairly non-informative prior</a:t>
            </a:r>
          </a:p>
          <a:p>
            <a:pPr marL="457200" indent="-457200">
              <a:buAutoNum type="arabicPeriod"/>
            </a:pPr>
            <a:r>
              <a:rPr lang="en-US" dirty="0" smtClean="0"/>
              <a:t>Hiatuses:   use your judgment</a:t>
            </a:r>
          </a:p>
          <a:p>
            <a:endParaRPr lang="en-US" dirty="0"/>
          </a:p>
          <a:p>
            <a:r>
              <a:rPr lang="en-US" dirty="0" smtClean="0"/>
              <a:t>Also:  Number of Sections.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Not a prior – determines # of .  More sections allow more flexibility in age-depth curve, but too many will cause bacon to hang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22" y="2456705"/>
            <a:ext cx="458707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73" y="46712"/>
            <a:ext cx="2488628" cy="267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52887" y="6189017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Goring et al. 2012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57602" y="2628900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Gamma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1-14 at 15.06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533400"/>
            <a:ext cx="8356600" cy="5778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700" y="2184027"/>
            <a:ext cx="8356599" cy="3539431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“We </a:t>
            </a:r>
            <a:r>
              <a:rPr lang="en-US" sz="2800" dirty="0">
                <a:latin typeface="Arial"/>
                <a:cs typeface="Arial"/>
              </a:rPr>
              <a:t>used the BACON software</a:t>
            </a:r>
            <a:r>
              <a:rPr lang="en-US" sz="2800" baseline="30000" dirty="0">
                <a:latin typeface="Arial"/>
                <a:cs typeface="Arial"/>
                <a:hlinkClick r:id="rId4" tooltip="Blaauw, M. &amp; Christen, J. A. Flexible palaeoclimate age-depth models using an Autoregressive Gamma Process. Bayesian Anal. 6, 457–474 (2011)."/>
              </a:rPr>
              <a:t>38</a:t>
            </a:r>
            <a:r>
              <a:rPr lang="en-US" sz="2800" dirty="0">
                <a:latin typeface="Arial"/>
                <a:cs typeface="Arial"/>
              </a:rPr>
              <a:t> on twelve </a:t>
            </a:r>
            <a:r>
              <a:rPr lang="en-US" sz="2800" baseline="30000" dirty="0">
                <a:latin typeface="Arial"/>
                <a:cs typeface="Arial"/>
              </a:rPr>
              <a:t>14</a:t>
            </a:r>
            <a:r>
              <a:rPr lang="en-US" sz="2800" dirty="0">
                <a:latin typeface="Arial"/>
                <a:cs typeface="Arial"/>
              </a:rPr>
              <a:t>C dates to construct a </a:t>
            </a:r>
            <a:r>
              <a:rPr lang="en-US" sz="2800" b="1" dirty="0">
                <a:latin typeface="Arial"/>
                <a:cs typeface="Arial"/>
              </a:rPr>
              <a:t>robust age-depth model </a:t>
            </a:r>
            <a:r>
              <a:rPr lang="en-US" sz="2800" dirty="0">
                <a:latin typeface="Arial"/>
                <a:cs typeface="Arial"/>
              </a:rPr>
              <a:t>(for details, see </a:t>
            </a:r>
            <a:r>
              <a:rPr lang="en-US" sz="2800" dirty="0">
                <a:latin typeface="Arial"/>
                <a:cs typeface="Arial"/>
                <a:hlinkClick r:id="rId5"/>
              </a:rPr>
              <a:t>Supplementary Note 1</a:t>
            </a:r>
            <a:r>
              <a:rPr lang="en-US" sz="2800" dirty="0">
                <a:latin typeface="Arial"/>
                <a:cs typeface="Arial"/>
              </a:rPr>
              <a:t>). The reliability of the inferred ages from the lower part is supported by an almost similar age-depth model generated from the extrapolation of the mean sedimentation rate inferred from </a:t>
            </a:r>
            <a:r>
              <a:rPr lang="en-US" sz="2800" baseline="30000" dirty="0">
                <a:latin typeface="Arial"/>
                <a:cs typeface="Arial"/>
              </a:rPr>
              <a:t>210</a:t>
            </a:r>
            <a:r>
              <a:rPr lang="en-US" sz="2800" dirty="0">
                <a:latin typeface="Arial"/>
                <a:cs typeface="Arial"/>
              </a:rPr>
              <a:t>Pb dating of the upper part of the core</a:t>
            </a:r>
            <a:r>
              <a:rPr lang="en-US" sz="2800" dirty="0" smtClean="0">
                <a:latin typeface="Arial"/>
                <a:cs typeface="Arial"/>
              </a:rPr>
              <a:t>.”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816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Good models do not substitute for good  judgment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from Blaauw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666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5.0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19" y="0"/>
            <a:ext cx="6216798" cy="615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888" y="6159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9005" y="618901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from Blaauw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68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7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Terminology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Age Control</a:t>
            </a:r>
            <a:r>
              <a:rPr lang="en-US" dirty="0" smtClean="0"/>
              <a:t>:  an </a:t>
            </a:r>
            <a:r>
              <a:rPr lang="en-US" dirty="0"/>
              <a:t>estimate of absolute age, often with a specified uncertainty, for a sample within a core or stratigraphic profile that is used to constrain an age </a:t>
            </a:r>
            <a:r>
              <a:rPr lang="en-US" dirty="0" smtClean="0"/>
              <a:t>model.</a:t>
            </a:r>
          </a:p>
          <a:p>
            <a:endParaRPr lang="en-US" dirty="0"/>
          </a:p>
          <a:p>
            <a:r>
              <a:rPr lang="en-US" i="1" dirty="0" smtClean="0"/>
              <a:t>Age-Depth Model</a:t>
            </a:r>
            <a:r>
              <a:rPr lang="en-US" dirty="0" smtClean="0"/>
              <a:t> </a:t>
            </a:r>
            <a:r>
              <a:rPr lang="en-US" dirty="0"/>
              <a:t>– an algorithm used to estimate the age-depth relationship for a series of stratified paleoenvironmental data </a:t>
            </a:r>
            <a:r>
              <a:rPr lang="en-US" dirty="0" smtClean="0"/>
              <a:t>points. Age-depth </a:t>
            </a:r>
            <a:r>
              <a:rPr lang="en-US" dirty="0"/>
              <a:t>models are used to make estimates of ages for depths not directly associated with an age control or to resolve discrepancies among age controls. </a:t>
            </a:r>
            <a:endParaRPr lang="en-US" dirty="0" smtClean="0"/>
          </a:p>
          <a:p>
            <a:endParaRPr lang="en-US" dirty="0"/>
          </a:p>
          <a:p>
            <a:r>
              <a:rPr lang="en-US" i="1" dirty="0"/>
              <a:t>Chronology</a:t>
            </a:r>
            <a:r>
              <a:rPr lang="en-US" dirty="0"/>
              <a:t> – a series of estimated ages and associated uncertainty estimates for samples in a stratigraphic sequence. Such estimates usually derive from an </a:t>
            </a:r>
            <a:r>
              <a:rPr lang="en-US" dirty="0" smtClean="0"/>
              <a:t>age-depth </a:t>
            </a:r>
            <a:r>
              <a:rPr lang="en-US" dirty="0"/>
              <a:t>model and its associated age controls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Source</a:t>
            </a:r>
            <a:r>
              <a:rPr lang="en-US" dirty="0" smtClean="0"/>
              <a:t>: Grimm et al. 2014 Age </a:t>
            </a:r>
            <a:r>
              <a:rPr lang="en-US" dirty="0"/>
              <a:t>Models, </a:t>
            </a:r>
            <a:r>
              <a:rPr lang="en-US" dirty="0" smtClean="0"/>
              <a:t>Chronologies, and </a:t>
            </a:r>
            <a:r>
              <a:rPr lang="en-US" dirty="0"/>
              <a:t>Databases </a:t>
            </a:r>
            <a:r>
              <a:rPr lang="en-US" dirty="0" smtClean="0"/>
              <a:t>Workshop: Complete </a:t>
            </a:r>
            <a:r>
              <a:rPr lang="en-US" dirty="0"/>
              <a:t>Report and </a:t>
            </a:r>
            <a:r>
              <a:rPr lang="en-US" dirty="0" smtClean="0"/>
              <a:t>Recommendations.  PAGES Workshop Report.  Queens University, Belfast.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Central Message of Today’s Lecture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93700" y="1981200"/>
            <a:ext cx="8434388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An understanding of dating methods is essential to informed interpretation of paleoclimatic data.</a:t>
            </a:r>
          </a:p>
          <a:p>
            <a:pPr marL="0" indent="0">
              <a:buFontTx/>
              <a:buNone/>
            </a:pPr>
            <a:endParaRPr lang="en-US" altLang="en-US" smtClean="0"/>
          </a:p>
          <a:p>
            <a:pPr marL="0" indent="0">
              <a:buFontTx/>
              <a:buNone/>
            </a:pPr>
            <a:r>
              <a:rPr lang="en-US" altLang="en-US" smtClean="0"/>
              <a:t>These two lectures will introduce you to some of the most commonly used techniques.</a:t>
            </a:r>
          </a:p>
          <a:p>
            <a:pPr marL="0" indent="0">
              <a:buFontTx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23850" y="0"/>
            <a:ext cx="7772400" cy="1143000"/>
          </a:xfrm>
        </p:spPr>
        <p:txBody>
          <a:bodyPr/>
          <a:lstStyle/>
          <a:p>
            <a:endParaRPr lang="en-US" altLang="en-US" smtClean="0"/>
          </a:p>
        </p:txBody>
      </p:sp>
      <p:grpSp>
        <p:nvGrpSpPr>
          <p:cNvPr id="17411" name="Group 42"/>
          <p:cNvGrpSpPr>
            <a:grpSpLocks/>
          </p:cNvGrpSpPr>
          <p:nvPr/>
        </p:nvGrpSpPr>
        <p:grpSpPr bwMode="auto">
          <a:xfrm>
            <a:off x="1598613" y="2430463"/>
            <a:ext cx="1709737" cy="1778000"/>
            <a:chOff x="1598570" y="2429792"/>
            <a:chExt cx="1709380" cy="1779194"/>
          </a:xfrm>
        </p:grpSpPr>
        <p:sp>
          <p:nvSpPr>
            <p:cNvPr id="12" name="Oval 11"/>
            <p:cNvSpPr/>
            <p:nvPr/>
          </p:nvSpPr>
          <p:spPr bwMode="auto">
            <a:xfrm>
              <a:off x="1960444" y="2601357"/>
              <a:ext cx="347589" cy="3478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674670" y="3676816"/>
              <a:ext cx="346003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46126" y="3819787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871479" y="2896830"/>
              <a:ext cx="346003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882673" y="2979436"/>
              <a:ext cx="347590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498494" y="2942898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94" name="Oval 17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95" name="Group 20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517" name="Oval 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8" name="TextBox 4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6" name="Group 21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515" name="Oval 2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6" name="TextBox 2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7" name="Group 24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513" name="Oval 25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4" name="TextBox 26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8" name="Group 27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511" name="Oval 2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2" name="TextBox 2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9" name="Group 3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509" name="Oval 31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0" name="TextBox 32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500" name="Group 33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507" name="Oval 3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08" name="TextBox 3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501" name="TextBox 36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2" name="TextBox 37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3" name="TextBox 38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4" name="TextBox 39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5" name="TextBox 40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6" name="TextBox 41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48" name="Oval 47"/>
          <p:cNvSpPr/>
          <p:nvPr/>
        </p:nvSpPr>
        <p:spPr bwMode="auto">
          <a:xfrm>
            <a:off x="4494213" y="26479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5207000" y="372427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0" name="Oval 49"/>
          <p:cNvSpPr/>
          <p:nvPr/>
        </p:nvSpPr>
        <p:spPr bwMode="auto">
          <a:xfrm>
            <a:off x="4879975" y="38671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1" name="Oval 50"/>
          <p:cNvSpPr/>
          <p:nvPr/>
        </p:nvSpPr>
        <p:spPr bwMode="auto">
          <a:xfrm>
            <a:off x="5403850" y="294322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 bwMode="auto">
          <a:xfrm>
            <a:off x="4416425" y="302736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3" name="Oval 52"/>
          <p:cNvSpPr/>
          <p:nvPr/>
        </p:nvSpPr>
        <p:spPr bwMode="auto">
          <a:xfrm>
            <a:off x="5032375" y="2990850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18" name="Oval 53"/>
          <p:cNvSpPr>
            <a:spLocks noChangeArrowheads="1"/>
          </p:cNvSpPr>
          <p:nvPr/>
        </p:nvSpPr>
        <p:spPr bwMode="auto">
          <a:xfrm>
            <a:off x="4132263" y="2476500"/>
            <a:ext cx="1708150" cy="1709738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7419" name="Group 54"/>
          <p:cNvGrpSpPr>
            <a:grpSpLocks/>
          </p:cNvGrpSpPr>
          <p:nvPr/>
        </p:nvGrpSpPr>
        <p:grpSpPr bwMode="auto">
          <a:xfrm>
            <a:off x="4576763" y="3475038"/>
            <a:ext cx="390525" cy="460375"/>
            <a:chOff x="2044263" y="3427549"/>
            <a:chExt cx="389850" cy="461665"/>
          </a:xfrm>
        </p:grpSpPr>
        <p:sp>
          <p:nvSpPr>
            <p:cNvPr id="17486" name="Oval 7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7" name="TextBox 7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0" name="Group 55"/>
          <p:cNvGrpSpPr>
            <a:grpSpLocks/>
          </p:cNvGrpSpPr>
          <p:nvPr/>
        </p:nvGrpSpPr>
        <p:grpSpPr bwMode="auto">
          <a:xfrm>
            <a:off x="5013325" y="3389313"/>
            <a:ext cx="390525" cy="461962"/>
            <a:chOff x="2044263" y="3427549"/>
            <a:chExt cx="389850" cy="461665"/>
          </a:xfrm>
        </p:grpSpPr>
        <p:sp>
          <p:nvSpPr>
            <p:cNvPr id="17484" name="Oval 74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5" name="TextBox 75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1" name="Group 56"/>
          <p:cNvGrpSpPr>
            <a:grpSpLocks/>
          </p:cNvGrpSpPr>
          <p:nvPr/>
        </p:nvGrpSpPr>
        <p:grpSpPr bwMode="auto">
          <a:xfrm>
            <a:off x="4813300" y="2660650"/>
            <a:ext cx="390525" cy="461963"/>
            <a:chOff x="2044263" y="3427549"/>
            <a:chExt cx="389850" cy="461665"/>
          </a:xfrm>
        </p:grpSpPr>
        <p:sp>
          <p:nvSpPr>
            <p:cNvPr id="17482" name="Oval 72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3" name="TextBox 73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2" name="Group 57"/>
          <p:cNvGrpSpPr>
            <a:grpSpLocks/>
          </p:cNvGrpSpPr>
          <p:nvPr/>
        </p:nvGrpSpPr>
        <p:grpSpPr bwMode="auto">
          <a:xfrm>
            <a:off x="4221163" y="3357563"/>
            <a:ext cx="388937" cy="461962"/>
            <a:chOff x="2044263" y="3427549"/>
            <a:chExt cx="389850" cy="461665"/>
          </a:xfrm>
        </p:grpSpPr>
        <p:sp>
          <p:nvSpPr>
            <p:cNvPr id="17480" name="Oval 70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1" name="TextBox 71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3" name="Group 58"/>
          <p:cNvGrpSpPr>
            <a:grpSpLocks/>
          </p:cNvGrpSpPr>
          <p:nvPr/>
        </p:nvGrpSpPr>
        <p:grpSpPr bwMode="auto">
          <a:xfrm>
            <a:off x="5156200" y="2603500"/>
            <a:ext cx="388938" cy="460375"/>
            <a:chOff x="2044263" y="3427549"/>
            <a:chExt cx="389850" cy="461665"/>
          </a:xfrm>
        </p:grpSpPr>
        <p:sp>
          <p:nvSpPr>
            <p:cNvPr id="17478" name="Oval 68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9" name="TextBox 69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4" name="Group 59"/>
          <p:cNvGrpSpPr>
            <a:grpSpLocks/>
          </p:cNvGrpSpPr>
          <p:nvPr/>
        </p:nvGrpSpPr>
        <p:grpSpPr bwMode="auto">
          <a:xfrm>
            <a:off x="5372100" y="3295650"/>
            <a:ext cx="390525" cy="461963"/>
            <a:chOff x="2044263" y="3427549"/>
            <a:chExt cx="389850" cy="461665"/>
          </a:xfrm>
        </p:grpSpPr>
        <p:sp>
          <p:nvSpPr>
            <p:cNvPr id="17476" name="Oval 6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7" name="TextBox 6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sp>
        <p:nvSpPr>
          <p:cNvPr id="17425" name="TextBox 60"/>
          <p:cNvSpPr txBox="1">
            <a:spLocks noChangeArrowheads="1"/>
          </p:cNvSpPr>
          <p:nvPr/>
        </p:nvSpPr>
        <p:spPr bwMode="auto">
          <a:xfrm>
            <a:off x="5381625" y="290195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6" name="TextBox 61"/>
          <p:cNvSpPr txBox="1">
            <a:spLocks noChangeArrowheads="1"/>
          </p:cNvSpPr>
          <p:nvPr/>
        </p:nvSpPr>
        <p:spPr bwMode="auto">
          <a:xfrm>
            <a:off x="4479925" y="260667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7" name="TextBox 62"/>
          <p:cNvSpPr txBox="1">
            <a:spLocks noChangeArrowheads="1"/>
          </p:cNvSpPr>
          <p:nvPr/>
        </p:nvSpPr>
        <p:spPr bwMode="auto">
          <a:xfrm>
            <a:off x="4400550" y="2986088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8" name="TextBox 63"/>
          <p:cNvSpPr txBox="1">
            <a:spLocks noChangeArrowheads="1"/>
          </p:cNvSpPr>
          <p:nvPr/>
        </p:nvSpPr>
        <p:spPr bwMode="auto">
          <a:xfrm>
            <a:off x="5019675" y="293370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9" name="TextBox 64"/>
          <p:cNvSpPr txBox="1">
            <a:spLocks noChangeArrowheads="1"/>
          </p:cNvSpPr>
          <p:nvPr/>
        </p:nvSpPr>
        <p:spPr bwMode="auto">
          <a:xfrm>
            <a:off x="4867275" y="379412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0" name="TextBox 65"/>
          <p:cNvSpPr txBox="1">
            <a:spLocks noChangeArrowheads="1"/>
          </p:cNvSpPr>
          <p:nvPr/>
        </p:nvSpPr>
        <p:spPr bwMode="auto">
          <a:xfrm>
            <a:off x="5199063" y="366236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grpSp>
        <p:nvGrpSpPr>
          <p:cNvPr id="17431" name="Group 78"/>
          <p:cNvGrpSpPr>
            <a:grpSpLocks/>
          </p:cNvGrpSpPr>
          <p:nvPr/>
        </p:nvGrpSpPr>
        <p:grpSpPr bwMode="auto">
          <a:xfrm>
            <a:off x="6837363" y="2484438"/>
            <a:ext cx="1709737" cy="1779587"/>
            <a:chOff x="1598570" y="2429792"/>
            <a:chExt cx="1709380" cy="1779194"/>
          </a:xfrm>
        </p:grpSpPr>
        <p:sp>
          <p:nvSpPr>
            <p:cNvPr id="80" name="Oval 79"/>
            <p:cNvSpPr/>
            <p:nvPr/>
          </p:nvSpPr>
          <p:spPr bwMode="auto">
            <a:xfrm>
              <a:off x="1960444" y="2601204"/>
              <a:ext cx="347589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674670" y="3677291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346126" y="3820135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871479" y="2896414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1882673" y="2978946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2498494" y="2944028"/>
              <a:ext cx="347590" cy="3459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51" name="Oval 85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52" name="Group 86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474" name="Oval 10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5" name="TextBox 10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3" name="Group 87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472" name="Oval 106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3" name="TextBox 107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4" name="Group 88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470" name="Oval 10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1" name="TextBox 10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5" name="Group 89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468" name="Oval 10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9" name="TextBox 10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6" name="Group 9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466" name="Oval 100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7" name="TextBox 101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7" name="Group 91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464" name="Oval 9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5" name="TextBox 9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458" name="TextBox 92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59" name="TextBox 93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0" name="TextBox 94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1" name="TextBox 95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2" name="TextBox 96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3" name="TextBox 97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grpSp>
        <p:nvGrpSpPr>
          <p:cNvPr id="17432" name="Group 116"/>
          <p:cNvGrpSpPr>
            <a:grpSpLocks/>
          </p:cNvGrpSpPr>
          <p:nvPr/>
        </p:nvGrpSpPr>
        <p:grpSpPr bwMode="auto">
          <a:xfrm>
            <a:off x="7429500" y="3130550"/>
            <a:ext cx="407988" cy="461963"/>
            <a:chOff x="5365107" y="4785639"/>
            <a:chExt cx="407484" cy="461665"/>
          </a:xfrm>
        </p:grpSpPr>
        <p:sp>
          <p:nvSpPr>
            <p:cNvPr id="115" name="Oval 114"/>
            <p:cNvSpPr/>
            <p:nvPr/>
          </p:nvSpPr>
          <p:spPr bwMode="auto">
            <a:xfrm>
              <a:off x="5377791" y="4858617"/>
              <a:ext cx="345647" cy="347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44" name="TextBox 115"/>
            <p:cNvSpPr txBox="1">
              <a:spLocks noChangeArrowheads="1"/>
            </p:cNvSpPr>
            <p:nvPr/>
          </p:nvSpPr>
          <p:spPr bwMode="auto">
            <a:xfrm>
              <a:off x="5365107" y="478563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118" name="Oval 117"/>
          <p:cNvSpPr/>
          <p:nvPr/>
        </p:nvSpPr>
        <p:spPr bwMode="auto">
          <a:xfrm>
            <a:off x="4745038" y="318611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4" name="TextBox 118"/>
          <p:cNvSpPr txBox="1">
            <a:spLocks noChangeArrowheads="1"/>
          </p:cNvSpPr>
          <p:nvPr/>
        </p:nvSpPr>
        <p:spPr bwMode="auto">
          <a:xfrm>
            <a:off x="4732338" y="3111500"/>
            <a:ext cx="407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20" name="Oval 119"/>
          <p:cNvSpPr/>
          <p:nvPr/>
        </p:nvSpPr>
        <p:spPr bwMode="auto">
          <a:xfrm>
            <a:off x="7034213" y="3703638"/>
            <a:ext cx="346075" cy="3476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6" name="TextBox 120"/>
          <p:cNvSpPr txBox="1">
            <a:spLocks noChangeArrowheads="1"/>
          </p:cNvSpPr>
          <p:nvPr/>
        </p:nvSpPr>
        <p:spPr bwMode="auto">
          <a:xfrm>
            <a:off x="7021513" y="363061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7" name="TextBox 121"/>
          <p:cNvSpPr txBox="1">
            <a:spLocks noChangeArrowheads="1"/>
          </p:cNvSpPr>
          <p:nvPr/>
        </p:nvSpPr>
        <p:spPr bwMode="auto">
          <a:xfrm flipH="1">
            <a:off x="1801813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12</a:t>
            </a:r>
            <a:r>
              <a:rPr lang="en-US" altLang="en-US" sz="4000" b="1"/>
              <a:t>C</a:t>
            </a:r>
          </a:p>
        </p:txBody>
      </p:sp>
      <p:sp>
        <p:nvSpPr>
          <p:cNvPr id="17438" name="TextBox 122"/>
          <p:cNvSpPr txBox="1">
            <a:spLocks noChangeArrowheads="1"/>
          </p:cNvSpPr>
          <p:nvPr/>
        </p:nvSpPr>
        <p:spPr bwMode="auto">
          <a:xfrm flipH="1">
            <a:off x="4479925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13</a:t>
            </a:r>
            <a:r>
              <a:rPr lang="en-US" altLang="en-US" sz="4000" b="1"/>
              <a:t>C</a:t>
            </a:r>
          </a:p>
        </p:txBody>
      </p:sp>
      <p:sp>
        <p:nvSpPr>
          <p:cNvPr id="17439" name="TextBox 123"/>
          <p:cNvSpPr txBox="1">
            <a:spLocks noChangeArrowheads="1"/>
          </p:cNvSpPr>
          <p:nvPr/>
        </p:nvSpPr>
        <p:spPr bwMode="auto">
          <a:xfrm flipH="1">
            <a:off x="7156450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14</a:t>
            </a:r>
            <a:r>
              <a:rPr lang="en-US" altLang="en-US" sz="4000" b="1"/>
              <a:t>C</a:t>
            </a:r>
            <a:r>
              <a:rPr lang="en-US" altLang="en-US" sz="4000" b="1" baseline="30000"/>
              <a:t>*</a:t>
            </a:r>
          </a:p>
        </p:txBody>
      </p:sp>
      <p:sp>
        <p:nvSpPr>
          <p:cNvPr id="17440" name="TextBox 124"/>
          <p:cNvSpPr txBox="1">
            <a:spLocks noChangeArrowheads="1"/>
          </p:cNvSpPr>
          <p:nvPr/>
        </p:nvSpPr>
        <p:spPr bwMode="auto">
          <a:xfrm>
            <a:off x="1487488" y="4886325"/>
            <a:ext cx="16398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neutrons</a:t>
            </a:r>
          </a:p>
        </p:txBody>
      </p:sp>
      <p:sp>
        <p:nvSpPr>
          <p:cNvPr id="17441" name="TextBox 125"/>
          <p:cNvSpPr txBox="1">
            <a:spLocks noChangeArrowheads="1"/>
          </p:cNvSpPr>
          <p:nvPr/>
        </p:nvSpPr>
        <p:spPr bwMode="auto">
          <a:xfrm>
            <a:off x="4116388" y="4886325"/>
            <a:ext cx="16398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7 neutrons</a:t>
            </a:r>
          </a:p>
        </p:txBody>
      </p:sp>
      <p:sp>
        <p:nvSpPr>
          <p:cNvPr id="17442" name="TextBox 126"/>
          <p:cNvSpPr txBox="1">
            <a:spLocks noChangeArrowheads="1"/>
          </p:cNvSpPr>
          <p:nvPr/>
        </p:nvSpPr>
        <p:spPr bwMode="auto">
          <a:xfrm>
            <a:off x="6840538" y="4886325"/>
            <a:ext cx="16414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8 neutrons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(Partial) Chart of All Known Nuclides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0" y="6400800"/>
            <a:ext cx="340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http://atom.kaeri.re.kr/ton/</a:t>
            </a:r>
          </a:p>
        </p:txBody>
      </p:sp>
      <p:pic>
        <p:nvPicPr>
          <p:cNvPr id="18437" name="Picture 6" descr="nuclide_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613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uddiman3-8_RadioDec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0" y="0"/>
            <a:ext cx="57150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410200" y="0"/>
            <a:ext cx="37338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Radiometric Dating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6172200" y="1828800"/>
            <a:ext cx="2306638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3200">
                <a:latin typeface="Times New Roman" pitchFamily="18" charset="0"/>
              </a:rPr>
              <a:t>N=N</a:t>
            </a:r>
            <a:r>
              <a:rPr lang="en-US" altLang="en-US" sz="3200" baseline="-25000">
                <a:latin typeface="Times New Roman" pitchFamily="18" charset="0"/>
              </a:rPr>
              <a:t>0</a:t>
            </a:r>
            <a:r>
              <a:rPr lang="en-US" altLang="en-US" sz="3200">
                <a:latin typeface="Times New Roman" pitchFamily="18" charset="0"/>
              </a:rPr>
              <a:t>e</a:t>
            </a:r>
            <a:r>
              <a:rPr lang="en-US" altLang="en-US" sz="3200" baseline="30000">
                <a:latin typeface="Times New Roman" pitchFamily="18" charset="0"/>
              </a:rPr>
              <a:t>-</a:t>
            </a:r>
            <a:r>
              <a:rPr lang="en-US" altLang="en-US" sz="3200" baseline="30000">
                <a:latin typeface="Symbol" pitchFamily="18" charset="2"/>
              </a:rPr>
              <a:t>l</a:t>
            </a:r>
            <a:r>
              <a:rPr lang="en-US" altLang="en-US" sz="3200" baseline="30000">
                <a:latin typeface="Times New Roman" pitchFamily="18" charset="0"/>
              </a:rPr>
              <a:t>t</a:t>
            </a:r>
          </a:p>
          <a:p>
            <a:r>
              <a:rPr lang="en-US" altLang="en-US" sz="3200">
                <a:latin typeface="Times New Roman" pitchFamily="18" charset="0"/>
              </a:rPr>
              <a:t>t</a:t>
            </a:r>
            <a:r>
              <a:rPr lang="en-US" altLang="en-US" sz="3200" baseline="-25000">
                <a:latin typeface="Times New Roman" pitchFamily="18" charset="0"/>
              </a:rPr>
              <a:t>1/2</a:t>
            </a:r>
            <a:r>
              <a:rPr lang="en-US" altLang="en-US" sz="3200">
                <a:latin typeface="Times New Roman" pitchFamily="18" charset="0"/>
              </a:rPr>
              <a:t> = (ln 2)/</a:t>
            </a:r>
            <a:r>
              <a:rPr lang="en-US" altLang="en-US" sz="3200">
                <a:latin typeface="Symbol" pitchFamily="18" charset="2"/>
              </a:rPr>
              <a:t>l</a:t>
            </a:r>
          </a:p>
        </p:txBody>
      </p:sp>
      <p:pic>
        <p:nvPicPr>
          <p:cNvPr id="19461" name="Picture 6" descr="table 0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3313113"/>
            <a:ext cx="6705600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8"/>
          <p:cNvSpPr txBox="1">
            <a:spLocks noChangeArrowheads="1"/>
          </p:cNvSpPr>
          <p:nvPr/>
        </p:nvSpPr>
        <p:spPr bwMode="auto">
          <a:xfrm>
            <a:off x="0" y="6491288"/>
            <a:ext cx="2454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Ruddiman 2.9, Table </a:t>
            </a:r>
            <a:r>
              <a:rPr lang="en-US" altLang="en-US" sz="1800" b="1"/>
              <a:t>2.1</a:t>
            </a:r>
          </a:p>
        </p:txBody>
      </p:sp>
      <p:sp>
        <p:nvSpPr>
          <p:cNvPr id="19463" name="TextBox 1"/>
          <p:cNvSpPr txBox="1">
            <a:spLocks noChangeArrowheads="1"/>
          </p:cNvSpPr>
          <p:nvPr/>
        </p:nvSpPr>
        <p:spPr bwMode="auto">
          <a:xfrm>
            <a:off x="5286375" y="6107113"/>
            <a:ext cx="10128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400"/>
              <a:t>5,730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ChangeArrowheads="1"/>
          </p:cNvSpPr>
          <p:nvPr/>
        </p:nvSpPr>
        <p:spPr bwMode="auto">
          <a:xfrm>
            <a:off x="1371600" y="6096000"/>
            <a:ext cx="7772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Calibration Curves: </a:t>
            </a:r>
            <a:r>
              <a:rPr lang="en-US" baseline="30000" dirty="0" smtClean="0"/>
              <a:t>14</a:t>
            </a:r>
            <a:r>
              <a:rPr lang="en-US" dirty="0" smtClean="0"/>
              <a:t>C Age vs. Calendar Age</a:t>
            </a:r>
          </a:p>
        </p:txBody>
      </p:sp>
      <p:graphicFrame>
        <p:nvGraphicFramePr>
          <p:cNvPr id="24580" name="Object 1"/>
          <p:cNvGraphicFramePr>
            <a:graphicFrameLocks noChangeAspect="1"/>
          </p:cNvGraphicFramePr>
          <p:nvPr/>
        </p:nvGraphicFramePr>
        <p:xfrm>
          <a:off x="3200400" y="1384300"/>
          <a:ext cx="5762625" cy="468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SPW 11.0 Graph" r:id="rId3" imgW="5758891" imgH="4688129" progId="SigmaPlotGraphicObject.10">
                  <p:embed/>
                </p:oleObj>
              </mc:Choice>
              <mc:Fallback>
                <p:oleObj name="SPW 11.0 Graph" r:id="rId3" imgW="5758891" imgH="4688129" progId="SigmaPlotGraphicObject.1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384300"/>
                        <a:ext cx="5762625" cy="468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2"/>
          <p:cNvGraphicFramePr>
            <a:graphicFrameLocks noChangeAspect="1"/>
          </p:cNvGraphicFramePr>
          <p:nvPr/>
        </p:nvGraphicFramePr>
        <p:xfrm>
          <a:off x="7156450" y="6638925"/>
          <a:ext cx="1987550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" name="SPW 11.0 Graph" r:id="rId5" imgW="1986840" imgH="189360" progId="SigmaPlotGraphicObject.10">
                  <p:embed/>
                </p:oleObj>
              </mc:Choice>
              <mc:Fallback>
                <p:oleObj name="SPW 11.0 Graph" r:id="rId5" imgW="1986840" imgH="189360" progId="SigmaPlotGraphicObject.1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6450" y="6638925"/>
                        <a:ext cx="1987550" cy="18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"/>
          <p:cNvSpPr txBox="1">
            <a:spLocks noChangeArrowheads="1"/>
          </p:cNvSpPr>
          <p:nvPr/>
        </p:nvSpPr>
        <p:spPr bwMode="auto">
          <a:xfrm>
            <a:off x="30163" y="2133600"/>
            <a:ext cx="301783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/>
              <a:t>Non-linear (wiggly)</a:t>
            </a:r>
          </a:p>
          <a:p>
            <a:pPr>
              <a:buFont typeface="Arial" charset="0"/>
              <a:buChar char="•"/>
            </a:pPr>
            <a:r>
              <a:rPr lang="en-US" altLang="en-US"/>
              <a:t>Divergence increases with age</a:t>
            </a:r>
          </a:p>
          <a:p>
            <a:pPr>
              <a:buFont typeface="Arial" charset="0"/>
              <a:buChar char="•"/>
            </a:pPr>
            <a:r>
              <a:rPr lang="en-US" altLang="en-US"/>
              <a:t>Based on empirical data – </a:t>
            </a:r>
            <a:r>
              <a:rPr lang="en-US" altLang="en-US" baseline="30000"/>
              <a:t>14</a:t>
            </a:r>
            <a:r>
              <a:rPr lang="en-US" altLang="en-US"/>
              <a:t>C dates of objects of known 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Used Age Controls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28304313"/>
              </p:ext>
            </p:extLst>
          </p:nvPr>
        </p:nvGraphicFramePr>
        <p:xfrm>
          <a:off x="0" y="876300"/>
          <a:ext cx="9144000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51"/>
                <a:gridCol w="1221021"/>
                <a:gridCol w="1940118"/>
                <a:gridCol w="1940118"/>
                <a:gridCol w="23853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Technique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Geological</a:t>
                      </a:r>
                      <a:r>
                        <a:rPr lang="en-US" sz="15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r>
                        <a:rPr lang="en-US" sz="15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Extent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Since</a:t>
                      </a:r>
                      <a:r>
                        <a:rPr lang="en-US" sz="15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What?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en-US" sz="15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Radiocarbon</a:t>
                      </a:r>
                      <a:endParaRPr lang="en-US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Organic carbon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&lt;40,000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years BP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of organism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See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rest of talk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 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Ice, Lakes, Tree Rings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years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Deposition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layer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Nice when you can get it.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Lead-210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&lt;150 years BP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Deposition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for last 1-2 centuries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Biostrati</a:t>
                      </a: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Biological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event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e.g. </a:t>
                      </a:r>
                      <a:r>
                        <a:rPr lang="en-US" sz="15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Ambrosia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(ragweed) pollen rise with settlement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Tephras</a:t>
                      </a:r>
                      <a:endParaRPr lang="en-US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Sediments, Ice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history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Volcanic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eruption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Time-instantaneous markers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dated using other techniques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Optically</a:t>
                      </a:r>
                      <a:r>
                        <a:rPr lang="en-US" sz="15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Stimulated Luminescence (OSL)</a:t>
                      </a:r>
                      <a:endParaRPr lang="en-US" sz="15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Quartz-rich sediments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 to 100,000 years BP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Exposure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sunlight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Favored by eolian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geomorphologists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Cosmogenic Nuclides</a:t>
                      </a:r>
                      <a:endParaRPr lang="en-US" sz="15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Bedrock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Varies with nuclide.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Exposure to cosmic rays</a:t>
                      </a:r>
                      <a:r>
                        <a:rPr lang="en-US" sz="15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Be, 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Al, </a:t>
                      </a:r>
                      <a:r>
                        <a:rPr lang="en-US" sz="1500" baseline="30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r>
                        <a:rPr lang="en-US" sz="1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Cl.  Favored by glaciologists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7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163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Tree-rings and Corals are the most common calibrators of </a:t>
            </a:r>
            <a:r>
              <a:rPr lang="en-US" baseline="30000" dirty="0" smtClean="0"/>
              <a:t>14</a:t>
            </a:r>
            <a:r>
              <a:rPr lang="en-US" dirty="0" smtClean="0"/>
              <a:t>C curves</a:t>
            </a:r>
            <a:endParaRPr lang="en-US" dirty="0"/>
          </a:p>
        </p:txBody>
      </p:sp>
      <p:pic>
        <p:nvPicPr>
          <p:cNvPr id="2560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752600"/>
            <a:ext cx="3451225" cy="34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57638"/>
            <a:ext cx="4419600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2" descr="http://www.ncdc.noaa.gov/paleo/outreach/coral/image/7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2695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4897438" y="5735638"/>
            <a:ext cx="42465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400">
                <a:latin typeface="Arial" charset="0"/>
                <a:cs typeface="Arial" charset="0"/>
              </a:rPr>
              <a:t>Laboratory of Tree-Ring Research, </a:t>
            </a:r>
          </a:p>
          <a:p>
            <a:r>
              <a:rPr lang="en-US" altLang="en-US" sz="1400">
                <a:latin typeface="Arial" charset="0"/>
                <a:cs typeface="Arial" charset="0"/>
              </a:rPr>
              <a:t>The University of Arizona</a:t>
            </a:r>
          </a:p>
          <a:p>
            <a:r>
              <a:rPr lang="en-US" altLang="en-US" sz="1400">
                <a:latin typeface="Arial" charset="0"/>
                <a:cs typeface="Arial" charset="0"/>
              </a:rPr>
              <a:t>NOAA Paleoclimatology/Department of Commerce </a:t>
            </a:r>
          </a:p>
          <a:p>
            <a:r>
              <a:rPr lang="en-US" altLang="en-US" sz="1400">
                <a:latin typeface="Arial" charset="0"/>
                <a:cs typeface="Arial" charset="0"/>
              </a:rPr>
              <a:t>www.ncdc.noaa.gov</a:t>
            </a:r>
          </a:p>
          <a:p>
            <a:endParaRPr lang="en-US" altLang="en-US" sz="14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Converting from </a:t>
            </a:r>
            <a:r>
              <a:rPr lang="en-US" altLang="en-US" baseline="30000" smtClean="0"/>
              <a:t>14</a:t>
            </a:r>
            <a:r>
              <a:rPr lang="en-US" altLang="en-US" smtClean="0"/>
              <a:t>C to Calendar Years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1084263"/>
            <a:ext cx="554355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7239000" y="6094413"/>
            <a:ext cx="1528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Calib 5.0.2</a:t>
            </a:r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0" y="1949450"/>
            <a:ext cx="2393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baseline="30000"/>
              <a:t>14</a:t>
            </a:r>
            <a:r>
              <a:rPr lang="en-US" altLang="en-US"/>
              <a:t>C:  5000 +/- 55</a:t>
            </a:r>
          </a:p>
          <a:p>
            <a:r>
              <a:rPr lang="en-US" altLang="en-US"/>
              <a:t>Cal:  5656 – 5753</a:t>
            </a:r>
          </a:p>
          <a:p>
            <a:r>
              <a:rPr lang="en-US" altLang="en-US"/>
              <a:t>        5826 – 5877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Uranium Series Decay Chains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6573838" y="6400800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From Bradley 1999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0" y="1981200"/>
            <a:ext cx="408305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NUCLIDE		HALF-LIFE</a:t>
            </a:r>
          </a:p>
          <a:p>
            <a:r>
              <a:rPr lang="en-US" altLang="en-US" sz="1800"/>
              <a:t>Uranium-238	</a:t>
            </a:r>
            <a:r>
              <a:rPr lang="en-US" altLang="en-US" sz="1800" baseline="30000"/>
              <a:t>238</a:t>
            </a:r>
            <a:r>
              <a:rPr lang="en-US" altLang="en-US" sz="1800"/>
              <a:t>U	4.51x10</a:t>
            </a:r>
            <a:r>
              <a:rPr lang="en-US" altLang="en-US" sz="1800" baseline="30000"/>
              <a:t>9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Uranium-234	</a:t>
            </a:r>
            <a:r>
              <a:rPr lang="en-US" altLang="en-US" sz="1800" baseline="30000"/>
              <a:t>234</a:t>
            </a:r>
            <a:r>
              <a:rPr lang="en-US" altLang="en-US" sz="1800"/>
              <a:t>U	2.5x10</a:t>
            </a:r>
            <a:r>
              <a:rPr lang="en-US" altLang="en-US" sz="1800" baseline="30000"/>
              <a:t>5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Thorium-230	</a:t>
            </a:r>
            <a:r>
              <a:rPr lang="en-US" altLang="en-US" sz="1800" baseline="30000"/>
              <a:t>230</a:t>
            </a:r>
            <a:r>
              <a:rPr lang="en-US" altLang="en-US" sz="1800"/>
              <a:t>Th	7.52x10</a:t>
            </a:r>
            <a:r>
              <a:rPr lang="en-US" altLang="en-US" sz="1800" baseline="30000"/>
              <a:t>4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Radium-226	</a:t>
            </a:r>
            <a:r>
              <a:rPr lang="en-US" altLang="en-US" sz="1800" baseline="30000"/>
              <a:t>226</a:t>
            </a:r>
            <a:r>
              <a:rPr lang="en-US" altLang="en-US" sz="1800"/>
              <a:t>Ra	1.62x10</a:t>
            </a:r>
            <a:r>
              <a:rPr lang="en-US" altLang="en-US" sz="1800" baseline="30000"/>
              <a:t>3 </a:t>
            </a:r>
            <a:r>
              <a:rPr lang="en-US" altLang="en-US" sz="1800"/>
              <a:t>yr</a:t>
            </a:r>
          </a:p>
          <a:p>
            <a:r>
              <a:rPr lang="en-US" altLang="en-US" sz="1800"/>
              <a:t>Radon-222	</a:t>
            </a:r>
            <a:r>
              <a:rPr lang="en-US" altLang="en-US" sz="1800" baseline="30000"/>
              <a:t>222</a:t>
            </a:r>
            <a:r>
              <a:rPr lang="en-US" altLang="en-US" sz="1800"/>
              <a:t>Rn	3.83 days</a:t>
            </a:r>
          </a:p>
          <a:p>
            <a:r>
              <a:rPr lang="en-US" altLang="en-US" sz="1800"/>
              <a:t>Lead-210		</a:t>
            </a:r>
            <a:r>
              <a:rPr lang="en-US" altLang="en-US" sz="1800" baseline="30000"/>
              <a:t>210</a:t>
            </a:r>
            <a:r>
              <a:rPr lang="en-US" altLang="en-US" sz="1800"/>
              <a:t>Pb	22 yr</a:t>
            </a:r>
          </a:p>
          <a:p>
            <a:r>
              <a:rPr lang="en-US" altLang="en-US" sz="1800"/>
              <a:t>Polonium-210	</a:t>
            </a:r>
            <a:r>
              <a:rPr lang="en-US" altLang="en-US" sz="1800" baseline="30000"/>
              <a:t>210</a:t>
            </a:r>
            <a:r>
              <a:rPr lang="en-US" altLang="en-US" sz="1800"/>
              <a:t>Po	138 days</a:t>
            </a:r>
          </a:p>
          <a:p>
            <a:r>
              <a:rPr lang="en-US" altLang="en-US" sz="1800"/>
              <a:t>Lead-206		</a:t>
            </a:r>
            <a:r>
              <a:rPr lang="en-US" altLang="en-US" sz="1800" baseline="30000"/>
              <a:t>206</a:t>
            </a:r>
            <a:r>
              <a:rPr lang="en-US" altLang="en-US" sz="1800"/>
              <a:t>Pb	stable</a:t>
            </a:r>
          </a:p>
        </p:txBody>
      </p: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5060950" y="1981200"/>
            <a:ext cx="40830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NUCLIDE		HALF-LIFE</a:t>
            </a:r>
          </a:p>
          <a:p>
            <a:r>
              <a:rPr lang="en-US" altLang="en-US" sz="1800"/>
              <a:t>Uranium-235	</a:t>
            </a:r>
            <a:r>
              <a:rPr lang="en-US" altLang="en-US" sz="1800" baseline="30000"/>
              <a:t>235</a:t>
            </a:r>
            <a:r>
              <a:rPr lang="en-US" altLang="en-US" sz="1800"/>
              <a:t>U	7.13x10</a:t>
            </a:r>
            <a:r>
              <a:rPr lang="en-US" altLang="en-US" sz="1800" baseline="30000"/>
              <a:t>8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Protactinium-231	</a:t>
            </a:r>
            <a:r>
              <a:rPr lang="en-US" altLang="en-US" sz="1800" baseline="30000"/>
              <a:t>231</a:t>
            </a:r>
            <a:r>
              <a:rPr lang="en-US" altLang="en-US" sz="1800"/>
              <a:t>Pa	3.24x10</a:t>
            </a:r>
            <a:r>
              <a:rPr lang="en-US" altLang="en-US" sz="1800" baseline="30000"/>
              <a:t>4</a:t>
            </a:r>
            <a:r>
              <a:rPr lang="en-US" altLang="en-US" sz="1800"/>
              <a:t> yr</a:t>
            </a:r>
          </a:p>
          <a:p>
            <a:r>
              <a:rPr lang="en-US" altLang="en-US" sz="1800"/>
              <a:t>Thorium-227	</a:t>
            </a:r>
            <a:r>
              <a:rPr lang="en-US" altLang="en-US" sz="1800" baseline="30000"/>
              <a:t>227</a:t>
            </a:r>
            <a:r>
              <a:rPr lang="en-US" altLang="en-US" sz="1800"/>
              <a:t>Th	18.6 days</a:t>
            </a:r>
          </a:p>
          <a:p>
            <a:r>
              <a:rPr lang="en-US" altLang="en-US" sz="1800"/>
              <a:t>Radium-223	</a:t>
            </a:r>
            <a:r>
              <a:rPr lang="en-US" altLang="en-US" sz="1800" baseline="30000"/>
              <a:t>223</a:t>
            </a:r>
            <a:r>
              <a:rPr lang="en-US" altLang="en-US" sz="1800"/>
              <a:t>Ra	11.1 days</a:t>
            </a:r>
          </a:p>
          <a:p>
            <a:r>
              <a:rPr lang="en-US" altLang="en-US" sz="1800"/>
              <a:t>Lead-207		</a:t>
            </a:r>
            <a:r>
              <a:rPr lang="en-US" altLang="en-US" sz="1800" baseline="30000"/>
              <a:t>207</a:t>
            </a:r>
            <a:r>
              <a:rPr lang="en-US" altLang="en-US" sz="1800"/>
              <a:t>Pb	stable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79463"/>
          </a:xfrm>
        </p:spPr>
        <p:txBody>
          <a:bodyPr/>
          <a:lstStyle/>
          <a:p>
            <a:pPr eaLnBrk="1" hangingPunct="1"/>
            <a:r>
              <a:rPr lang="en-US" altLang="en-US" smtClean="0"/>
              <a:t>Luminescence Dating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766763"/>
            <a:ext cx="7751762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351338"/>
            <a:ext cx="2584450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Field Collection of OSL Samples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1155700"/>
            <a:ext cx="3835400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8"/>
            <a:ext cx="3186113" cy="589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5121275" y="6491288"/>
            <a:ext cx="4022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http://www.shef.ac.uk/scidr/luminescence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Paleomagnetism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2772" name="Picture 4" descr="fig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0833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fig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6363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 descr="fig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1706563"/>
            <a:ext cx="6196012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0" y="6491288"/>
            <a:ext cx="2619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Bradley, Paleoclimatology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Age-Depth Plot</a:t>
            </a: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1905000" y="1865313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1905000" y="186531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905000" y="3541713"/>
            <a:ext cx="4495800" cy="152400"/>
          </a:xfrm>
          <a:prstGeom prst="rect">
            <a:avLst/>
          </a:prstGeom>
          <a:solidFill>
            <a:srgbClr val="EE6A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461125" y="350837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Hiatus</a:t>
            </a:r>
          </a:p>
        </p:txBody>
      </p:sp>
      <p:grpSp>
        <p:nvGrpSpPr>
          <p:cNvPr id="33799" name="Group 16"/>
          <p:cNvGrpSpPr>
            <a:grpSpLocks/>
          </p:cNvGrpSpPr>
          <p:nvPr/>
        </p:nvGrpSpPr>
        <p:grpSpPr bwMode="auto">
          <a:xfrm rot="-5400000">
            <a:off x="1962150" y="1822450"/>
            <a:ext cx="152400" cy="228600"/>
            <a:chOff x="1968" y="2784"/>
            <a:chExt cx="96" cy="144"/>
          </a:xfrm>
        </p:grpSpPr>
        <p:sp>
          <p:nvSpPr>
            <p:cNvPr id="33843" name="Oval 1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4" name="Line 1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1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6" name="Line 2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0" name="Group 21"/>
          <p:cNvGrpSpPr>
            <a:grpSpLocks/>
          </p:cNvGrpSpPr>
          <p:nvPr/>
        </p:nvGrpSpPr>
        <p:grpSpPr bwMode="auto">
          <a:xfrm rot="-5400000">
            <a:off x="2505075" y="2263775"/>
            <a:ext cx="152400" cy="228600"/>
            <a:chOff x="1968" y="2784"/>
            <a:chExt cx="96" cy="144"/>
          </a:xfrm>
        </p:grpSpPr>
        <p:sp>
          <p:nvSpPr>
            <p:cNvPr id="33839" name="Oval 2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0" name="Line 2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2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Line 2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1" name="Group 26"/>
          <p:cNvGrpSpPr>
            <a:grpSpLocks/>
          </p:cNvGrpSpPr>
          <p:nvPr/>
        </p:nvGrpSpPr>
        <p:grpSpPr bwMode="auto">
          <a:xfrm rot="-5400000">
            <a:off x="3036888" y="2824163"/>
            <a:ext cx="152400" cy="228600"/>
            <a:chOff x="1968" y="2784"/>
            <a:chExt cx="96" cy="144"/>
          </a:xfrm>
        </p:grpSpPr>
        <p:sp>
          <p:nvSpPr>
            <p:cNvPr id="33835" name="Oval 2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6" name="Line 2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Line 2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3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2" name="Group 31"/>
          <p:cNvGrpSpPr>
            <a:grpSpLocks/>
          </p:cNvGrpSpPr>
          <p:nvPr/>
        </p:nvGrpSpPr>
        <p:grpSpPr bwMode="auto">
          <a:xfrm rot="-5400000">
            <a:off x="3276600" y="2525713"/>
            <a:ext cx="152400" cy="228600"/>
            <a:chOff x="1968" y="2784"/>
            <a:chExt cx="96" cy="144"/>
          </a:xfrm>
        </p:grpSpPr>
        <p:sp>
          <p:nvSpPr>
            <p:cNvPr id="33831" name="Oval 3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2" name="Line 3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3" name="Line 3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4" name="Line 3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3" name="Group 36"/>
          <p:cNvGrpSpPr>
            <a:grpSpLocks/>
          </p:cNvGrpSpPr>
          <p:nvPr/>
        </p:nvGrpSpPr>
        <p:grpSpPr bwMode="auto">
          <a:xfrm rot="-5400000">
            <a:off x="4040188" y="3417888"/>
            <a:ext cx="152400" cy="228600"/>
            <a:chOff x="1968" y="2784"/>
            <a:chExt cx="96" cy="144"/>
          </a:xfrm>
        </p:grpSpPr>
        <p:sp>
          <p:nvSpPr>
            <p:cNvPr id="33827" name="Oval 3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8" name="Line 3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9" name="Line 3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0" name="Line 4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4" name="Group 41"/>
          <p:cNvGrpSpPr>
            <a:grpSpLocks/>
          </p:cNvGrpSpPr>
          <p:nvPr/>
        </p:nvGrpSpPr>
        <p:grpSpPr bwMode="auto">
          <a:xfrm rot="-5400000">
            <a:off x="5570538" y="3584575"/>
            <a:ext cx="152400" cy="228600"/>
            <a:chOff x="1968" y="2784"/>
            <a:chExt cx="96" cy="144"/>
          </a:xfrm>
        </p:grpSpPr>
        <p:sp>
          <p:nvSpPr>
            <p:cNvPr id="33823" name="Oval 4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4" name="Line 4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5" name="Line 4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6" name="Line 4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5" name="Group 46"/>
          <p:cNvGrpSpPr>
            <a:grpSpLocks/>
          </p:cNvGrpSpPr>
          <p:nvPr/>
        </p:nvGrpSpPr>
        <p:grpSpPr bwMode="auto">
          <a:xfrm rot="-5400000">
            <a:off x="6084888" y="4346575"/>
            <a:ext cx="152400" cy="228600"/>
            <a:chOff x="1968" y="2784"/>
            <a:chExt cx="96" cy="144"/>
          </a:xfrm>
        </p:grpSpPr>
        <p:sp>
          <p:nvSpPr>
            <p:cNvPr id="33819" name="Oval 4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0" name="Line 4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1" name="Line 4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2" name="Line 5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6" name="Group 51"/>
          <p:cNvGrpSpPr>
            <a:grpSpLocks/>
          </p:cNvGrpSpPr>
          <p:nvPr/>
        </p:nvGrpSpPr>
        <p:grpSpPr bwMode="auto">
          <a:xfrm rot="-5400000">
            <a:off x="6761163" y="5311775"/>
            <a:ext cx="152400" cy="228600"/>
            <a:chOff x="1968" y="2784"/>
            <a:chExt cx="96" cy="144"/>
          </a:xfrm>
        </p:grpSpPr>
        <p:sp>
          <p:nvSpPr>
            <p:cNvPr id="33815" name="Oval 5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6" name="Line 5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7" name="Line 5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8" name="Line 5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07" name="Line 56"/>
          <p:cNvSpPr>
            <a:spLocks noChangeShapeType="1"/>
          </p:cNvSpPr>
          <p:nvPr/>
        </p:nvSpPr>
        <p:spPr bwMode="auto">
          <a:xfrm>
            <a:off x="1905000" y="1865313"/>
            <a:ext cx="0" cy="409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57"/>
          <p:cNvSpPr>
            <a:spLocks noChangeShapeType="1"/>
          </p:cNvSpPr>
          <p:nvPr/>
        </p:nvSpPr>
        <p:spPr bwMode="auto">
          <a:xfrm>
            <a:off x="1905000" y="1865313"/>
            <a:ext cx="520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Text Box 58"/>
          <p:cNvSpPr txBox="1">
            <a:spLocks noChangeArrowheads="1"/>
          </p:cNvSpPr>
          <p:nvPr/>
        </p:nvSpPr>
        <p:spPr bwMode="auto">
          <a:xfrm rot="-5400000">
            <a:off x="1077119" y="3742532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Depth</a:t>
            </a:r>
          </a:p>
        </p:txBody>
      </p:sp>
      <p:sp>
        <p:nvSpPr>
          <p:cNvPr id="33810" name="Text Box 59"/>
          <p:cNvSpPr txBox="1">
            <a:spLocks noChangeArrowheads="1"/>
          </p:cNvSpPr>
          <p:nvPr/>
        </p:nvSpPr>
        <p:spPr bwMode="auto">
          <a:xfrm>
            <a:off x="3998913" y="13938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Age</a:t>
            </a:r>
          </a:p>
        </p:txBody>
      </p:sp>
      <p:sp>
        <p:nvSpPr>
          <p:cNvPr id="33811" name="Text Box 60"/>
          <p:cNvSpPr txBox="1">
            <a:spLocks noChangeArrowheads="1"/>
          </p:cNvSpPr>
          <p:nvPr/>
        </p:nvSpPr>
        <p:spPr bwMode="auto">
          <a:xfrm>
            <a:off x="1924050" y="149383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younger</a:t>
            </a:r>
          </a:p>
        </p:txBody>
      </p:sp>
      <p:sp>
        <p:nvSpPr>
          <p:cNvPr id="33812" name="Text Box 61"/>
          <p:cNvSpPr txBox="1">
            <a:spLocks noChangeArrowheads="1"/>
          </p:cNvSpPr>
          <p:nvPr/>
        </p:nvSpPr>
        <p:spPr bwMode="auto">
          <a:xfrm>
            <a:off x="6453188" y="149383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older</a:t>
            </a:r>
          </a:p>
        </p:txBody>
      </p:sp>
      <p:sp>
        <p:nvSpPr>
          <p:cNvPr id="33813" name="Text Box 62"/>
          <p:cNvSpPr txBox="1">
            <a:spLocks noChangeArrowheads="1"/>
          </p:cNvSpPr>
          <p:nvPr/>
        </p:nvSpPr>
        <p:spPr bwMode="auto">
          <a:xfrm rot="-5400000">
            <a:off x="1431132" y="1931193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top</a:t>
            </a:r>
          </a:p>
        </p:txBody>
      </p:sp>
      <p:sp>
        <p:nvSpPr>
          <p:cNvPr id="33814" name="Text Box 63"/>
          <p:cNvSpPr txBox="1">
            <a:spLocks noChangeArrowheads="1"/>
          </p:cNvSpPr>
          <p:nvPr/>
        </p:nvSpPr>
        <p:spPr bwMode="auto">
          <a:xfrm rot="-5400000">
            <a:off x="1258094" y="5283994"/>
            <a:ext cx="82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bottom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Age Model I:  constant sedimentation rate</a:t>
            </a: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1905000" y="1865313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1905000" y="186531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1905000" y="3541713"/>
            <a:ext cx="4495800" cy="152400"/>
          </a:xfrm>
          <a:prstGeom prst="rect">
            <a:avLst/>
          </a:prstGeom>
          <a:solidFill>
            <a:srgbClr val="EE6A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6461125" y="350837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Hiatus</a:t>
            </a:r>
          </a:p>
        </p:txBody>
      </p:sp>
      <p:sp>
        <p:nvSpPr>
          <p:cNvPr id="34823" name="Line 9"/>
          <p:cNvSpPr>
            <a:spLocks noChangeShapeType="1"/>
          </p:cNvSpPr>
          <p:nvPr/>
        </p:nvSpPr>
        <p:spPr bwMode="auto">
          <a:xfrm flipH="1" flipV="1">
            <a:off x="1905000" y="1865313"/>
            <a:ext cx="556260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" name="Line 17"/>
          <p:cNvSpPr>
            <a:spLocks noChangeShapeType="1"/>
          </p:cNvSpPr>
          <p:nvPr/>
        </p:nvSpPr>
        <p:spPr bwMode="auto">
          <a:xfrm flipH="1" flipV="1">
            <a:off x="1905000" y="1865313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25" name="Group 18"/>
          <p:cNvGrpSpPr>
            <a:grpSpLocks/>
          </p:cNvGrpSpPr>
          <p:nvPr/>
        </p:nvGrpSpPr>
        <p:grpSpPr bwMode="auto">
          <a:xfrm rot="-5400000">
            <a:off x="1962150" y="1822450"/>
            <a:ext cx="152400" cy="228600"/>
            <a:chOff x="1968" y="2784"/>
            <a:chExt cx="96" cy="144"/>
          </a:xfrm>
        </p:grpSpPr>
        <p:sp>
          <p:nvSpPr>
            <p:cNvPr id="34869" name="Oval 1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70" name="Line 2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Line 2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2" name="Line 2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6" name="Group 23"/>
          <p:cNvGrpSpPr>
            <a:grpSpLocks/>
          </p:cNvGrpSpPr>
          <p:nvPr/>
        </p:nvGrpSpPr>
        <p:grpSpPr bwMode="auto">
          <a:xfrm rot="-5400000">
            <a:off x="2505075" y="2263775"/>
            <a:ext cx="152400" cy="228600"/>
            <a:chOff x="1968" y="2784"/>
            <a:chExt cx="96" cy="144"/>
          </a:xfrm>
        </p:grpSpPr>
        <p:sp>
          <p:nvSpPr>
            <p:cNvPr id="34865" name="Oval 2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66" name="Line 2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7" name="Line 2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8" name="Line 2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7" name="Group 28"/>
          <p:cNvGrpSpPr>
            <a:grpSpLocks/>
          </p:cNvGrpSpPr>
          <p:nvPr/>
        </p:nvGrpSpPr>
        <p:grpSpPr bwMode="auto">
          <a:xfrm rot="-5400000">
            <a:off x="3036888" y="2824163"/>
            <a:ext cx="152400" cy="228600"/>
            <a:chOff x="1968" y="2784"/>
            <a:chExt cx="96" cy="144"/>
          </a:xfrm>
        </p:grpSpPr>
        <p:sp>
          <p:nvSpPr>
            <p:cNvPr id="34861" name="Oval 2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62" name="Line 3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Line 3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4" name="Line 3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8" name="Group 33"/>
          <p:cNvGrpSpPr>
            <a:grpSpLocks/>
          </p:cNvGrpSpPr>
          <p:nvPr/>
        </p:nvGrpSpPr>
        <p:grpSpPr bwMode="auto">
          <a:xfrm rot="-5400000">
            <a:off x="3276600" y="2525713"/>
            <a:ext cx="152400" cy="228600"/>
            <a:chOff x="1968" y="2784"/>
            <a:chExt cx="96" cy="144"/>
          </a:xfrm>
        </p:grpSpPr>
        <p:sp>
          <p:nvSpPr>
            <p:cNvPr id="34857" name="Oval 3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58" name="Line 3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3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3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9" name="Group 38"/>
          <p:cNvGrpSpPr>
            <a:grpSpLocks/>
          </p:cNvGrpSpPr>
          <p:nvPr/>
        </p:nvGrpSpPr>
        <p:grpSpPr bwMode="auto">
          <a:xfrm rot="-5400000">
            <a:off x="4040188" y="3417888"/>
            <a:ext cx="152400" cy="228600"/>
            <a:chOff x="1968" y="2784"/>
            <a:chExt cx="96" cy="144"/>
          </a:xfrm>
        </p:grpSpPr>
        <p:sp>
          <p:nvSpPr>
            <p:cNvPr id="34853" name="Oval 3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54" name="Line 4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5" name="Line 4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4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0" name="Group 43"/>
          <p:cNvGrpSpPr>
            <a:grpSpLocks/>
          </p:cNvGrpSpPr>
          <p:nvPr/>
        </p:nvGrpSpPr>
        <p:grpSpPr bwMode="auto">
          <a:xfrm rot="-5400000">
            <a:off x="5570538" y="3584575"/>
            <a:ext cx="152400" cy="228600"/>
            <a:chOff x="1968" y="2784"/>
            <a:chExt cx="96" cy="144"/>
          </a:xfrm>
        </p:grpSpPr>
        <p:sp>
          <p:nvSpPr>
            <p:cNvPr id="34849" name="Oval 4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50" name="Line 4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1" name="Line 4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Line 4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1" name="Group 48"/>
          <p:cNvGrpSpPr>
            <a:grpSpLocks/>
          </p:cNvGrpSpPr>
          <p:nvPr/>
        </p:nvGrpSpPr>
        <p:grpSpPr bwMode="auto">
          <a:xfrm rot="-5400000">
            <a:off x="6084888" y="4346575"/>
            <a:ext cx="152400" cy="228600"/>
            <a:chOff x="1968" y="2784"/>
            <a:chExt cx="96" cy="144"/>
          </a:xfrm>
        </p:grpSpPr>
        <p:sp>
          <p:nvSpPr>
            <p:cNvPr id="34845" name="Oval 49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46" name="Line 50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Line 51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Line 52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32" name="Group 53"/>
          <p:cNvGrpSpPr>
            <a:grpSpLocks/>
          </p:cNvGrpSpPr>
          <p:nvPr/>
        </p:nvGrpSpPr>
        <p:grpSpPr bwMode="auto">
          <a:xfrm rot="-5400000">
            <a:off x="6761163" y="5311775"/>
            <a:ext cx="152400" cy="228600"/>
            <a:chOff x="1968" y="2784"/>
            <a:chExt cx="96" cy="144"/>
          </a:xfrm>
        </p:grpSpPr>
        <p:sp>
          <p:nvSpPr>
            <p:cNvPr id="34841" name="Oval 54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42" name="Line 55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3" name="Line 56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Line 57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33" name="Line 58"/>
          <p:cNvSpPr>
            <a:spLocks noChangeShapeType="1"/>
          </p:cNvSpPr>
          <p:nvPr/>
        </p:nvSpPr>
        <p:spPr bwMode="auto">
          <a:xfrm>
            <a:off x="1905000" y="1865313"/>
            <a:ext cx="0" cy="409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Line 59"/>
          <p:cNvSpPr>
            <a:spLocks noChangeShapeType="1"/>
          </p:cNvSpPr>
          <p:nvPr/>
        </p:nvSpPr>
        <p:spPr bwMode="auto">
          <a:xfrm>
            <a:off x="1905000" y="1865313"/>
            <a:ext cx="520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Text Box 60"/>
          <p:cNvSpPr txBox="1">
            <a:spLocks noChangeArrowheads="1"/>
          </p:cNvSpPr>
          <p:nvPr/>
        </p:nvSpPr>
        <p:spPr bwMode="auto">
          <a:xfrm rot="-5400000">
            <a:off x="1077119" y="3742532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Depth</a:t>
            </a:r>
          </a:p>
        </p:txBody>
      </p:sp>
      <p:sp>
        <p:nvSpPr>
          <p:cNvPr id="34836" name="Text Box 61"/>
          <p:cNvSpPr txBox="1">
            <a:spLocks noChangeArrowheads="1"/>
          </p:cNvSpPr>
          <p:nvPr/>
        </p:nvSpPr>
        <p:spPr bwMode="auto">
          <a:xfrm>
            <a:off x="3998913" y="13938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Age</a:t>
            </a:r>
          </a:p>
        </p:txBody>
      </p:sp>
      <p:sp>
        <p:nvSpPr>
          <p:cNvPr id="34837" name="Text Box 62"/>
          <p:cNvSpPr txBox="1">
            <a:spLocks noChangeArrowheads="1"/>
          </p:cNvSpPr>
          <p:nvPr/>
        </p:nvSpPr>
        <p:spPr bwMode="auto">
          <a:xfrm>
            <a:off x="1924050" y="149383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younger</a:t>
            </a:r>
          </a:p>
        </p:txBody>
      </p:sp>
      <p:sp>
        <p:nvSpPr>
          <p:cNvPr id="34838" name="Text Box 63"/>
          <p:cNvSpPr txBox="1">
            <a:spLocks noChangeArrowheads="1"/>
          </p:cNvSpPr>
          <p:nvPr/>
        </p:nvSpPr>
        <p:spPr bwMode="auto">
          <a:xfrm>
            <a:off x="6453188" y="149383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older</a:t>
            </a:r>
          </a:p>
        </p:txBody>
      </p:sp>
      <p:sp>
        <p:nvSpPr>
          <p:cNvPr id="34839" name="Text Box 64"/>
          <p:cNvSpPr txBox="1">
            <a:spLocks noChangeArrowheads="1"/>
          </p:cNvSpPr>
          <p:nvPr/>
        </p:nvSpPr>
        <p:spPr bwMode="auto">
          <a:xfrm rot="-5400000">
            <a:off x="1431132" y="1931193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top</a:t>
            </a:r>
          </a:p>
        </p:txBody>
      </p:sp>
      <p:sp>
        <p:nvSpPr>
          <p:cNvPr id="34840" name="Text Box 65"/>
          <p:cNvSpPr txBox="1">
            <a:spLocks noChangeArrowheads="1"/>
          </p:cNvSpPr>
          <p:nvPr/>
        </p:nvSpPr>
        <p:spPr bwMode="auto">
          <a:xfrm rot="-5400000">
            <a:off x="1258094" y="5283994"/>
            <a:ext cx="82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bottom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Age Model II:  linear sed. rate between dates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1905000" y="1865313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1905000" y="186531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905000" y="3541713"/>
            <a:ext cx="4495800" cy="152400"/>
          </a:xfrm>
          <a:prstGeom prst="rect">
            <a:avLst/>
          </a:prstGeom>
          <a:solidFill>
            <a:srgbClr val="EE6A1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6461125" y="350837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Hiatus</a:t>
            </a:r>
          </a:p>
        </p:txBody>
      </p:sp>
      <p:sp>
        <p:nvSpPr>
          <p:cNvPr id="35847" name="Line 8"/>
          <p:cNvSpPr>
            <a:spLocks noChangeShapeType="1"/>
          </p:cNvSpPr>
          <p:nvPr/>
        </p:nvSpPr>
        <p:spPr bwMode="auto">
          <a:xfrm flipH="1" flipV="1">
            <a:off x="6172200" y="4456113"/>
            <a:ext cx="685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Line 9"/>
          <p:cNvSpPr>
            <a:spLocks noChangeShapeType="1"/>
          </p:cNvSpPr>
          <p:nvPr/>
        </p:nvSpPr>
        <p:spPr bwMode="auto">
          <a:xfrm flipH="1" flipV="1">
            <a:off x="5638800" y="3694113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9" name="Line 10"/>
          <p:cNvSpPr>
            <a:spLocks noChangeShapeType="1"/>
          </p:cNvSpPr>
          <p:nvPr/>
        </p:nvSpPr>
        <p:spPr bwMode="auto">
          <a:xfrm flipH="1" flipV="1">
            <a:off x="4114800" y="3541713"/>
            <a:ext cx="1524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Line 11"/>
          <p:cNvSpPr>
            <a:spLocks noChangeShapeType="1"/>
          </p:cNvSpPr>
          <p:nvPr/>
        </p:nvSpPr>
        <p:spPr bwMode="auto">
          <a:xfrm flipH="1" flipV="1">
            <a:off x="3352800" y="2627313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Line 12"/>
          <p:cNvSpPr>
            <a:spLocks noChangeShapeType="1"/>
          </p:cNvSpPr>
          <p:nvPr/>
        </p:nvSpPr>
        <p:spPr bwMode="auto">
          <a:xfrm flipH="1">
            <a:off x="3124200" y="262731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H="1" flipV="1">
            <a:off x="2590800" y="2398713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 flipH="1" flipV="1">
            <a:off x="2057400" y="1941513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 flipH="1" flipV="1">
            <a:off x="1905000" y="1865313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855" name="Group 16"/>
          <p:cNvGrpSpPr>
            <a:grpSpLocks/>
          </p:cNvGrpSpPr>
          <p:nvPr/>
        </p:nvGrpSpPr>
        <p:grpSpPr bwMode="auto">
          <a:xfrm rot="-5400000">
            <a:off x="1962150" y="1822450"/>
            <a:ext cx="152400" cy="228600"/>
            <a:chOff x="1968" y="2784"/>
            <a:chExt cx="96" cy="144"/>
          </a:xfrm>
        </p:grpSpPr>
        <p:sp>
          <p:nvSpPr>
            <p:cNvPr id="35899" name="Oval 1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00" name="Line 1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01" name="Line 1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02" name="Line 2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6" name="Group 21"/>
          <p:cNvGrpSpPr>
            <a:grpSpLocks/>
          </p:cNvGrpSpPr>
          <p:nvPr/>
        </p:nvGrpSpPr>
        <p:grpSpPr bwMode="auto">
          <a:xfrm rot="-5400000">
            <a:off x="2505075" y="2263775"/>
            <a:ext cx="152400" cy="228600"/>
            <a:chOff x="1968" y="2784"/>
            <a:chExt cx="96" cy="144"/>
          </a:xfrm>
        </p:grpSpPr>
        <p:sp>
          <p:nvSpPr>
            <p:cNvPr id="35895" name="Oval 2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6" name="Line 2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7" name="Line 2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8" name="Line 2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7" name="Group 26"/>
          <p:cNvGrpSpPr>
            <a:grpSpLocks/>
          </p:cNvGrpSpPr>
          <p:nvPr/>
        </p:nvGrpSpPr>
        <p:grpSpPr bwMode="auto">
          <a:xfrm rot="-5400000">
            <a:off x="3036888" y="2824163"/>
            <a:ext cx="152400" cy="228600"/>
            <a:chOff x="1968" y="2784"/>
            <a:chExt cx="96" cy="144"/>
          </a:xfrm>
        </p:grpSpPr>
        <p:sp>
          <p:nvSpPr>
            <p:cNvPr id="35891" name="Oval 2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2" name="Line 2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Line 2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4" name="Line 3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8" name="Group 31"/>
          <p:cNvGrpSpPr>
            <a:grpSpLocks/>
          </p:cNvGrpSpPr>
          <p:nvPr/>
        </p:nvGrpSpPr>
        <p:grpSpPr bwMode="auto">
          <a:xfrm rot="-5400000">
            <a:off x="3276600" y="2525713"/>
            <a:ext cx="152400" cy="228600"/>
            <a:chOff x="1968" y="2784"/>
            <a:chExt cx="96" cy="144"/>
          </a:xfrm>
        </p:grpSpPr>
        <p:sp>
          <p:nvSpPr>
            <p:cNvPr id="35887" name="Oval 3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8" name="Line 3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9" name="Line 3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0" name="Line 3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9" name="Group 36"/>
          <p:cNvGrpSpPr>
            <a:grpSpLocks/>
          </p:cNvGrpSpPr>
          <p:nvPr/>
        </p:nvGrpSpPr>
        <p:grpSpPr bwMode="auto">
          <a:xfrm rot="-5400000">
            <a:off x="4040188" y="3417888"/>
            <a:ext cx="152400" cy="228600"/>
            <a:chOff x="1968" y="2784"/>
            <a:chExt cx="96" cy="144"/>
          </a:xfrm>
        </p:grpSpPr>
        <p:sp>
          <p:nvSpPr>
            <p:cNvPr id="35883" name="Oval 3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4" name="Line 3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3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Line 4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60" name="Group 41"/>
          <p:cNvGrpSpPr>
            <a:grpSpLocks/>
          </p:cNvGrpSpPr>
          <p:nvPr/>
        </p:nvGrpSpPr>
        <p:grpSpPr bwMode="auto">
          <a:xfrm rot="-5400000">
            <a:off x="5570538" y="3584575"/>
            <a:ext cx="152400" cy="228600"/>
            <a:chOff x="1968" y="2784"/>
            <a:chExt cx="96" cy="144"/>
          </a:xfrm>
        </p:grpSpPr>
        <p:sp>
          <p:nvSpPr>
            <p:cNvPr id="35879" name="Oval 4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0" name="Line 4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4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4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61" name="Group 46"/>
          <p:cNvGrpSpPr>
            <a:grpSpLocks/>
          </p:cNvGrpSpPr>
          <p:nvPr/>
        </p:nvGrpSpPr>
        <p:grpSpPr bwMode="auto">
          <a:xfrm rot="-5400000">
            <a:off x="6084888" y="4346575"/>
            <a:ext cx="152400" cy="228600"/>
            <a:chOff x="1968" y="2784"/>
            <a:chExt cx="96" cy="144"/>
          </a:xfrm>
        </p:grpSpPr>
        <p:sp>
          <p:nvSpPr>
            <p:cNvPr id="35875" name="Oval 47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6" name="Line 48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49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50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62" name="Group 51"/>
          <p:cNvGrpSpPr>
            <a:grpSpLocks/>
          </p:cNvGrpSpPr>
          <p:nvPr/>
        </p:nvGrpSpPr>
        <p:grpSpPr bwMode="auto">
          <a:xfrm rot="-5400000">
            <a:off x="6761163" y="5311775"/>
            <a:ext cx="152400" cy="228600"/>
            <a:chOff x="1968" y="2784"/>
            <a:chExt cx="96" cy="144"/>
          </a:xfrm>
        </p:grpSpPr>
        <p:sp>
          <p:nvSpPr>
            <p:cNvPr id="35871" name="Oval 52"/>
            <p:cNvSpPr>
              <a:spLocks noChangeArrowheads="1"/>
            </p:cNvSpPr>
            <p:nvPr/>
          </p:nvSpPr>
          <p:spPr bwMode="auto">
            <a:xfrm>
              <a:off x="1992" y="283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2" name="Line 53"/>
            <p:cNvSpPr>
              <a:spLocks noChangeShapeType="1"/>
            </p:cNvSpPr>
            <p:nvPr/>
          </p:nvSpPr>
          <p:spPr bwMode="auto">
            <a:xfrm flipV="1">
              <a:off x="2016" y="278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54"/>
            <p:cNvSpPr>
              <a:spLocks noChangeShapeType="1"/>
            </p:cNvSpPr>
            <p:nvPr/>
          </p:nvSpPr>
          <p:spPr bwMode="auto">
            <a:xfrm>
              <a:off x="1968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55"/>
            <p:cNvSpPr>
              <a:spLocks noChangeShapeType="1"/>
            </p:cNvSpPr>
            <p:nvPr/>
          </p:nvSpPr>
          <p:spPr bwMode="auto">
            <a:xfrm>
              <a:off x="1968" y="292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63" name="Line 56"/>
          <p:cNvSpPr>
            <a:spLocks noChangeShapeType="1"/>
          </p:cNvSpPr>
          <p:nvPr/>
        </p:nvSpPr>
        <p:spPr bwMode="auto">
          <a:xfrm>
            <a:off x="1905000" y="1865313"/>
            <a:ext cx="0" cy="409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Line 57"/>
          <p:cNvSpPr>
            <a:spLocks noChangeShapeType="1"/>
          </p:cNvSpPr>
          <p:nvPr/>
        </p:nvSpPr>
        <p:spPr bwMode="auto">
          <a:xfrm>
            <a:off x="1905000" y="1865313"/>
            <a:ext cx="520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5" name="Text Box 58"/>
          <p:cNvSpPr txBox="1">
            <a:spLocks noChangeArrowheads="1"/>
          </p:cNvSpPr>
          <p:nvPr/>
        </p:nvSpPr>
        <p:spPr bwMode="auto">
          <a:xfrm rot="-5400000">
            <a:off x="1077119" y="3742532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Depth</a:t>
            </a:r>
          </a:p>
        </p:txBody>
      </p:sp>
      <p:sp>
        <p:nvSpPr>
          <p:cNvPr id="35866" name="Text Box 59"/>
          <p:cNvSpPr txBox="1">
            <a:spLocks noChangeArrowheads="1"/>
          </p:cNvSpPr>
          <p:nvPr/>
        </p:nvSpPr>
        <p:spPr bwMode="auto">
          <a:xfrm>
            <a:off x="3998913" y="1393825"/>
            <a:ext cx="69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/>
              <a:t>Age</a:t>
            </a:r>
          </a:p>
        </p:txBody>
      </p:sp>
      <p:sp>
        <p:nvSpPr>
          <p:cNvPr id="35867" name="Text Box 60"/>
          <p:cNvSpPr txBox="1">
            <a:spLocks noChangeArrowheads="1"/>
          </p:cNvSpPr>
          <p:nvPr/>
        </p:nvSpPr>
        <p:spPr bwMode="auto">
          <a:xfrm>
            <a:off x="1924050" y="149383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younger</a:t>
            </a:r>
          </a:p>
        </p:txBody>
      </p:sp>
      <p:sp>
        <p:nvSpPr>
          <p:cNvPr id="35868" name="Text Box 61"/>
          <p:cNvSpPr txBox="1">
            <a:spLocks noChangeArrowheads="1"/>
          </p:cNvSpPr>
          <p:nvPr/>
        </p:nvSpPr>
        <p:spPr bwMode="auto">
          <a:xfrm>
            <a:off x="6453188" y="149383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older</a:t>
            </a:r>
          </a:p>
        </p:txBody>
      </p:sp>
      <p:sp>
        <p:nvSpPr>
          <p:cNvPr id="35869" name="Text Box 62"/>
          <p:cNvSpPr txBox="1">
            <a:spLocks noChangeArrowheads="1"/>
          </p:cNvSpPr>
          <p:nvPr/>
        </p:nvSpPr>
        <p:spPr bwMode="auto">
          <a:xfrm rot="-5400000">
            <a:off x="1431132" y="1931193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top</a:t>
            </a:r>
          </a:p>
        </p:txBody>
      </p:sp>
      <p:sp>
        <p:nvSpPr>
          <p:cNvPr id="35870" name="Text Box 63"/>
          <p:cNvSpPr txBox="1">
            <a:spLocks noChangeArrowheads="1"/>
          </p:cNvSpPr>
          <p:nvPr/>
        </p:nvSpPr>
        <p:spPr bwMode="auto">
          <a:xfrm rot="-5400000">
            <a:off x="1258094" y="5283994"/>
            <a:ext cx="828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bottom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uddiman3-8_RadioDec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1766033" y="3344912"/>
            <a:ext cx="5425915" cy="30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Principles of Radiometric Dating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41557" y="1929139"/>
            <a:ext cx="3520843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400" dirty="0" err="1" smtClean="0">
                <a:latin typeface="Times New Roman" pitchFamily="18" charset="0"/>
              </a:rPr>
              <a:t>N</a:t>
            </a:r>
            <a:r>
              <a:rPr lang="en-US" altLang="en-US" sz="4400" baseline="-25000" dirty="0" err="1" smtClean="0">
                <a:latin typeface="Times New Roman" pitchFamily="18" charset="0"/>
              </a:rPr>
              <a:t>t</a:t>
            </a:r>
            <a:r>
              <a:rPr lang="en-US" altLang="en-US" sz="4400" dirty="0" smtClean="0">
                <a:latin typeface="Times New Roman" pitchFamily="18" charset="0"/>
              </a:rPr>
              <a:t>=N</a:t>
            </a:r>
            <a:r>
              <a:rPr lang="en-US" altLang="en-US" sz="4400" baseline="-25000" dirty="0" smtClean="0">
                <a:latin typeface="Times New Roman" pitchFamily="18" charset="0"/>
              </a:rPr>
              <a:t>0</a:t>
            </a:r>
            <a:r>
              <a:rPr lang="en-US" altLang="en-US" sz="4400" dirty="0" smtClean="0">
                <a:latin typeface="Times New Roman" pitchFamily="18" charset="0"/>
              </a:rPr>
              <a:t>e</a:t>
            </a:r>
            <a:r>
              <a:rPr lang="en-US" altLang="en-US" sz="4400" baseline="30000" dirty="0" smtClean="0">
                <a:latin typeface="Times New Roman" pitchFamily="18" charset="0"/>
              </a:rPr>
              <a:t>-</a:t>
            </a:r>
            <a:r>
              <a:rPr lang="en-US" altLang="en-US" sz="4400" baseline="30000" dirty="0" smtClean="0">
                <a:latin typeface="Symbol" pitchFamily="18" charset="2"/>
              </a:rPr>
              <a:t>l</a:t>
            </a:r>
            <a:r>
              <a:rPr lang="en-US" altLang="en-US" sz="4400" baseline="30000" dirty="0" smtClean="0">
                <a:latin typeface="Times New Roman" pitchFamily="18" charset="0"/>
              </a:rPr>
              <a:t>t</a:t>
            </a:r>
            <a:endParaRPr lang="en-US" altLang="en-US" sz="4400" baseline="30000" dirty="0">
              <a:latin typeface="Times New Roman" pitchFamily="18" charset="0"/>
            </a:endParaRPr>
          </a:p>
          <a:p>
            <a:r>
              <a:rPr lang="en-US" altLang="en-US" sz="4400" dirty="0">
                <a:latin typeface="Times New Roman" pitchFamily="18" charset="0"/>
              </a:rPr>
              <a:t>t</a:t>
            </a:r>
            <a:r>
              <a:rPr lang="en-US" altLang="en-US" sz="4400" baseline="-25000" dirty="0">
                <a:latin typeface="Times New Roman" pitchFamily="18" charset="0"/>
              </a:rPr>
              <a:t>1/2</a:t>
            </a:r>
            <a:r>
              <a:rPr lang="en-US" altLang="en-US" sz="4400" dirty="0">
                <a:latin typeface="Times New Roman" pitchFamily="18" charset="0"/>
              </a:rPr>
              <a:t> = (ln 2)/</a:t>
            </a:r>
            <a:r>
              <a:rPr lang="en-US" altLang="en-US" sz="4400" dirty="0">
                <a:latin typeface="Symbol" pitchFamily="18" charset="2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0" y="1959917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N= Number of radioactive isotopes remaining at time T</a:t>
            </a:r>
          </a:p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Number of radioactive isotopes at start</a:t>
            </a:r>
          </a:p>
          <a:p>
            <a:pPr marL="685800" indent="-685800"/>
            <a:r>
              <a:rPr lang="en-US" sz="1400" dirty="0" smtClean="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  decay constant</a:t>
            </a:r>
          </a:p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t=     time elapsed</a:t>
            </a:r>
          </a:p>
          <a:p>
            <a:pPr marL="685800" indent="-685800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half-life of substance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857" y="876300"/>
            <a:ext cx="8188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Unstable isotopes decay exponentially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Each isotope has its own, fixed, rate constant (</a:t>
            </a:r>
            <a:r>
              <a:rPr lang="en-US" sz="2800" dirty="0" smtClean="0">
                <a:latin typeface="Symbol" panose="05050102010706020507" pitchFamily="18" charset="2"/>
                <a:cs typeface="Arial" panose="020B0604020202020204" pitchFamily="34" charset="0"/>
              </a:rPr>
              <a:t>l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-1" y="6026150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</a:t>
            </a:r>
            <a:r>
              <a:rPr lang="en-US" altLang="en-US" sz="1800" dirty="0" smtClean="0"/>
              <a:t>2.9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855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SCRAP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aseline="30000" smtClean="0"/>
              <a:t>210</a:t>
            </a:r>
            <a:r>
              <a:rPr lang="en-US" altLang="en-US" smtClean="0"/>
              <a:t>Pb Global Cycle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8916" name="Picture 4" descr="Bradley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025525"/>
            <a:ext cx="667385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705475" y="5649913"/>
            <a:ext cx="3438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/>
              <a:t>Bradley </a:t>
            </a:r>
            <a:r>
              <a:rPr lang="en-US" altLang="en-US" sz="1800" u="sng"/>
              <a:t>Paleoclimatology</a:t>
            </a:r>
            <a:r>
              <a:rPr lang="en-US" altLang="en-US" sz="1800"/>
              <a:t> Fig. 3.21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7338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Deep Ocean Circulation</a:t>
            </a:r>
          </a:p>
        </p:txBody>
      </p:sp>
      <p:pic>
        <p:nvPicPr>
          <p:cNvPr id="39939" name="Picture 3" descr="Kump2_5-11_C14oc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0"/>
            <a:ext cx="525780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FG05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25850"/>
            <a:ext cx="49530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0964" name="Picture 4" descr="fig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0833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fig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032750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 descr="ams_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485900"/>
            <a:ext cx="6286500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AMS Schematic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810000" y="5907881"/>
            <a:ext cx="5334000" cy="64928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400" dirty="0" smtClean="0"/>
              <a:t>Source:  NSF-Arizona AMS Lab</a:t>
            </a:r>
          </a:p>
          <a:p>
            <a:pPr marL="0" indent="0" eaLnBrk="1" hangingPunct="1">
              <a:buNone/>
            </a:pPr>
            <a:r>
              <a:rPr lang="en-US" altLang="en-US" sz="1400" dirty="0" smtClean="0"/>
              <a:t>http://www.physics.arizona.edu/ams/facility/newams.htm</a:t>
            </a:r>
          </a:p>
        </p:txBody>
      </p:sp>
      <p:pic>
        <p:nvPicPr>
          <p:cNvPr id="22532" name="Picture 4" descr="newams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0"/>
            <a:ext cx="732313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9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7300"/>
          </a:xfrm>
        </p:spPr>
        <p:txBody>
          <a:bodyPr/>
          <a:lstStyle/>
          <a:p>
            <a:r>
              <a:rPr lang="en-US" dirty="0" smtClean="0"/>
              <a:t>What is the one difference between ecologists and paleoecologists?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paleoecologists, time is an unknown variable.  It must be estimated.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1058863"/>
            <a:ext cx="9144000" cy="1447800"/>
          </a:xfrm>
        </p:spPr>
        <p:txBody>
          <a:bodyPr/>
          <a:lstStyle/>
          <a:p>
            <a:pPr algn="l"/>
            <a:r>
              <a:rPr lang="en-US" altLang="en-US" sz="3200" i="1" dirty="0" smtClean="0"/>
              <a:t>Some nuclides are stable – others are unstable (radioactive)</a:t>
            </a:r>
          </a:p>
        </p:txBody>
      </p:sp>
      <p:grpSp>
        <p:nvGrpSpPr>
          <p:cNvPr id="17411" name="Group 42"/>
          <p:cNvGrpSpPr>
            <a:grpSpLocks/>
          </p:cNvGrpSpPr>
          <p:nvPr/>
        </p:nvGrpSpPr>
        <p:grpSpPr bwMode="auto">
          <a:xfrm>
            <a:off x="1598613" y="2430463"/>
            <a:ext cx="1709737" cy="1778000"/>
            <a:chOff x="1598570" y="2429792"/>
            <a:chExt cx="1709380" cy="1779194"/>
          </a:xfrm>
        </p:grpSpPr>
        <p:sp>
          <p:nvSpPr>
            <p:cNvPr id="12" name="Oval 11"/>
            <p:cNvSpPr/>
            <p:nvPr/>
          </p:nvSpPr>
          <p:spPr bwMode="auto">
            <a:xfrm>
              <a:off x="1960444" y="2601357"/>
              <a:ext cx="347589" cy="3478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674670" y="3676816"/>
              <a:ext cx="346003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46126" y="3819787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871479" y="2896830"/>
              <a:ext cx="346003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882673" y="2979436"/>
              <a:ext cx="347590" cy="3463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498494" y="2942898"/>
              <a:ext cx="347590" cy="34789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94" name="Oval 17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95" name="Group 20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517" name="Oval 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8" name="TextBox 4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6" name="Group 21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515" name="Oval 2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6" name="TextBox 2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7" name="Group 24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513" name="Oval 25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4" name="TextBox 26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8" name="Group 27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511" name="Oval 2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2" name="TextBox 2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99" name="Group 3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509" name="Oval 31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10" name="TextBox 32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500" name="Group 33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507" name="Oval 3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508" name="TextBox 3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501" name="TextBox 36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2" name="TextBox 37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3" name="TextBox 38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4" name="TextBox 39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5" name="TextBox 40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506" name="TextBox 41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48" name="Oval 47"/>
          <p:cNvSpPr/>
          <p:nvPr/>
        </p:nvSpPr>
        <p:spPr bwMode="auto">
          <a:xfrm>
            <a:off x="4494213" y="26479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5207000" y="372427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0" name="Oval 49"/>
          <p:cNvSpPr/>
          <p:nvPr/>
        </p:nvSpPr>
        <p:spPr bwMode="auto">
          <a:xfrm>
            <a:off x="4879975" y="3867150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1" name="Oval 50"/>
          <p:cNvSpPr/>
          <p:nvPr/>
        </p:nvSpPr>
        <p:spPr bwMode="auto">
          <a:xfrm>
            <a:off x="5403850" y="2943225"/>
            <a:ext cx="346075" cy="34766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 bwMode="auto">
          <a:xfrm>
            <a:off x="4416425" y="302736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3" name="Oval 52"/>
          <p:cNvSpPr/>
          <p:nvPr/>
        </p:nvSpPr>
        <p:spPr bwMode="auto">
          <a:xfrm>
            <a:off x="5032375" y="2990850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18" name="Oval 53"/>
          <p:cNvSpPr>
            <a:spLocks noChangeArrowheads="1"/>
          </p:cNvSpPr>
          <p:nvPr/>
        </p:nvSpPr>
        <p:spPr bwMode="auto">
          <a:xfrm>
            <a:off x="4132263" y="2476500"/>
            <a:ext cx="1708150" cy="1709738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7419" name="Group 54"/>
          <p:cNvGrpSpPr>
            <a:grpSpLocks/>
          </p:cNvGrpSpPr>
          <p:nvPr/>
        </p:nvGrpSpPr>
        <p:grpSpPr bwMode="auto">
          <a:xfrm>
            <a:off x="4576763" y="3475038"/>
            <a:ext cx="390525" cy="460375"/>
            <a:chOff x="2044263" y="3427549"/>
            <a:chExt cx="389850" cy="461665"/>
          </a:xfrm>
        </p:grpSpPr>
        <p:sp>
          <p:nvSpPr>
            <p:cNvPr id="17486" name="Oval 7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7" name="TextBox 7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0" name="Group 55"/>
          <p:cNvGrpSpPr>
            <a:grpSpLocks/>
          </p:cNvGrpSpPr>
          <p:nvPr/>
        </p:nvGrpSpPr>
        <p:grpSpPr bwMode="auto">
          <a:xfrm>
            <a:off x="5013325" y="3389313"/>
            <a:ext cx="390525" cy="461962"/>
            <a:chOff x="2044263" y="3427549"/>
            <a:chExt cx="389850" cy="461665"/>
          </a:xfrm>
        </p:grpSpPr>
        <p:sp>
          <p:nvSpPr>
            <p:cNvPr id="17484" name="Oval 74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5" name="TextBox 75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1" name="Group 56"/>
          <p:cNvGrpSpPr>
            <a:grpSpLocks/>
          </p:cNvGrpSpPr>
          <p:nvPr/>
        </p:nvGrpSpPr>
        <p:grpSpPr bwMode="auto">
          <a:xfrm>
            <a:off x="4813300" y="2660650"/>
            <a:ext cx="390525" cy="461963"/>
            <a:chOff x="2044263" y="3427549"/>
            <a:chExt cx="389850" cy="461665"/>
          </a:xfrm>
        </p:grpSpPr>
        <p:sp>
          <p:nvSpPr>
            <p:cNvPr id="17482" name="Oval 72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3" name="TextBox 73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2" name="Group 57"/>
          <p:cNvGrpSpPr>
            <a:grpSpLocks/>
          </p:cNvGrpSpPr>
          <p:nvPr/>
        </p:nvGrpSpPr>
        <p:grpSpPr bwMode="auto">
          <a:xfrm>
            <a:off x="4221163" y="3357563"/>
            <a:ext cx="388937" cy="461962"/>
            <a:chOff x="2044263" y="3427549"/>
            <a:chExt cx="389850" cy="461665"/>
          </a:xfrm>
        </p:grpSpPr>
        <p:sp>
          <p:nvSpPr>
            <p:cNvPr id="17480" name="Oval 70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1" name="TextBox 71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3" name="Group 58"/>
          <p:cNvGrpSpPr>
            <a:grpSpLocks/>
          </p:cNvGrpSpPr>
          <p:nvPr/>
        </p:nvGrpSpPr>
        <p:grpSpPr bwMode="auto">
          <a:xfrm>
            <a:off x="5156200" y="2603500"/>
            <a:ext cx="388938" cy="460375"/>
            <a:chOff x="2044263" y="3427549"/>
            <a:chExt cx="389850" cy="461665"/>
          </a:xfrm>
        </p:grpSpPr>
        <p:sp>
          <p:nvSpPr>
            <p:cNvPr id="17478" name="Oval 68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9" name="TextBox 69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grpSp>
        <p:nvGrpSpPr>
          <p:cNvPr id="17424" name="Group 59"/>
          <p:cNvGrpSpPr>
            <a:grpSpLocks/>
          </p:cNvGrpSpPr>
          <p:nvPr/>
        </p:nvGrpSpPr>
        <p:grpSpPr bwMode="auto">
          <a:xfrm>
            <a:off x="5372100" y="3295650"/>
            <a:ext cx="390525" cy="461963"/>
            <a:chOff x="2044263" y="3427549"/>
            <a:chExt cx="389850" cy="461665"/>
          </a:xfrm>
        </p:grpSpPr>
        <p:sp>
          <p:nvSpPr>
            <p:cNvPr id="17476" name="Oval 66"/>
            <p:cNvSpPr>
              <a:spLocks noChangeArrowheads="1"/>
            </p:cNvSpPr>
            <p:nvPr/>
          </p:nvSpPr>
          <p:spPr bwMode="auto">
            <a:xfrm>
              <a:off x="2056223" y="3463154"/>
              <a:ext cx="346841" cy="346841"/>
            </a:xfrm>
            <a:prstGeom prst="ellipse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7" name="TextBox 67"/>
            <p:cNvSpPr txBox="1">
              <a:spLocks noChangeArrowheads="1"/>
            </p:cNvSpPr>
            <p:nvPr/>
          </p:nvSpPr>
          <p:spPr bwMode="auto">
            <a:xfrm>
              <a:off x="2044263" y="342754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P</a:t>
              </a:r>
            </a:p>
          </p:txBody>
        </p:sp>
      </p:grpSp>
      <p:sp>
        <p:nvSpPr>
          <p:cNvPr id="17425" name="TextBox 60"/>
          <p:cNvSpPr txBox="1">
            <a:spLocks noChangeArrowheads="1"/>
          </p:cNvSpPr>
          <p:nvPr/>
        </p:nvSpPr>
        <p:spPr bwMode="auto">
          <a:xfrm>
            <a:off x="5381625" y="290195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6" name="TextBox 61"/>
          <p:cNvSpPr txBox="1">
            <a:spLocks noChangeArrowheads="1"/>
          </p:cNvSpPr>
          <p:nvPr/>
        </p:nvSpPr>
        <p:spPr bwMode="auto">
          <a:xfrm>
            <a:off x="4479925" y="260667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7" name="TextBox 62"/>
          <p:cNvSpPr txBox="1">
            <a:spLocks noChangeArrowheads="1"/>
          </p:cNvSpPr>
          <p:nvPr/>
        </p:nvSpPr>
        <p:spPr bwMode="auto">
          <a:xfrm>
            <a:off x="4400550" y="2986088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8" name="TextBox 63"/>
          <p:cNvSpPr txBox="1">
            <a:spLocks noChangeArrowheads="1"/>
          </p:cNvSpPr>
          <p:nvPr/>
        </p:nvSpPr>
        <p:spPr bwMode="auto">
          <a:xfrm>
            <a:off x="5019675" y="2933700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29" name="TextBox 64"/>
          <p:cNvSpPr txBox="1">
            <a:spLocks noChangeArrowheads="1"/>
          </p:cNvSpPr>
          <p:nvPr/>
        </p:nvSpPr>
        <p:spPr bwMode="auto">
          <a:xfrm>
            <a:off x="4867275" y="3794125"/>
            <a:ext cx="407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0" name="TextBox 65"/>
          <p:cNvSpPr txBox="1">
            <a:spLocks noChangeArrowheads="1"/>
          </p:cNvSpPr>
          <p:nvPr/>
        </p:nvSpPr>
        <p:spPr bwMode="auto">
          <a:xfrm>
            <a:off x="5199063" y="366236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grpSp>
        <p:nvGrpSpPr>
          <p:cNvPr id="17431" name="Group 78"/>
          <p:cNvGrpSpPr>
            <a:grpSpLocks/>
          </p:cNvGrpSpPr>
          <p:nvPr/>
        </p:nvGrpSpPr>
        <p:grpSpPr bwMode="auto">
          <a:xfrm>
            <a:off x="6837363" y="2484438"/>
            <a:ext cx="1709737" cy="1779587"/>
            <a:chOff x="1598570" y="2429792"/>
            <a:chExt cx="1709380" cy="1779194"/>
          </a:xfrm>
        </p:grpSpPr>
        <p:sp>
          <p:nvSpPr>
            <p:cNvPr id="80" name="Oval 79"/>
            <p:cNvSpPr/>
            <p:nvPr/>
          </p:nvSpPr>
          <p:spPr bwMode="auto">
            <a:xfrm>
              <a:off x="1960444" y="2601204"/>
              <a:ext cx="347589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674670" y="3677291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346126" y="3820135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871479" y="2896414"/>
              <a:ext cx="346003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1882673" y="2978946"/>
              <a:ext cx="347590" cy="34758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2498494" y="2944028"/>
              <a:ext cx="347590" cy="3459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51" name="Oval 85"/>
            <p:cNvSpPr>
              <a:spLocks noChangeArrowheads="1"/>
            </p:cNvSpPr>
            <p:nvPr/>
          </p:nvSpPr>
          <p:spPr bwMode="auto">
            <a:xfrm>
              <a:off x="1598570" y="2429792"/>
              <a:ext cx="1709380" cy="1709380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7452" name="Group 86"/>
            <p:cNvGrpSpPr>
              <a:grpSpLocks/>
            </p:cNvGrpSpPr>
            <p:nvPr/>
          </p:nvGrpSpPr>
          <p:grpSpPr bwMode="auto">
            <a:xfrm>
              <a:off x="2044263" y="3427549"/>
              <a:ext cx="389850" cy="461665"/>
              <a:chOff x="2044263" y="3427549"/>
              <a:chExt cx="389850" cy="461665"/>
            </a:xfrm>
          </p:grpSpPr>
          <p:sp>
            <p:nvSpPr>
              <p:cNvPr id="17474" name="Oval 10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5" name="TextBox 10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3" name="Group 87"/>
            <p:cNvGrpSpPr>
              <a:grpSpLocks/>
            </p:cNvGrpSpPr>
            <p:nvPr/>
          </p:nvGrpSpPr>
          <p:grpSpPr bwMode="auto">
            <a:xfrm>
              <a:off x="2480924" y="3343070"/>
              <a:ext cx="389850" cy="461665"/>
              <a:chOff x="2044263" y="3427549"/>
              <a:chExt cx="389850" cy="461665"/>
            </a:xfrm>
          </p:grpSpPr>
          <p:sp>
            <p:nvSpPr>
              <p:cNvPr id="17472" name="Oval 106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3" name="TextBox 107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4" name="Group 88"/>
            <p:cNvGrpSpPr>
              <a:grpSpLocks/>
            </p:cNvGrpSpPr>
            <p:nvPr/>
          </p:nvGrpSpPr>
          <p:grpSpPr bwMode="auto">
            <a:xfrm>
              <a:off x="2280323" y="2613393"/>
              <a:ext cx="389850" cy="461665"/>
              <a:chOff x="2044263" y="3427549"/>
              <a:chExt cx="389850" cy="461665"/>
            </a:xfrm>
          </p:grpSpPr>
          <p:sp>
            <p:nvSpPr>
              <p:cNvPr id="17470" name="Oval 104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71" name="TextBox 105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5" name="Group 89"/>
            <p:cNvGrpSpPr>
              <a:grpSpLocks/>
            </p:cNvGrpSpPr>
            <p:nvPr/>
          </p:nvGrpSpPr>
          <p:grpSpPr bwMode="auto">
            <a:xfrm>
              <a:off x="1687877" y="3311145"/>
              <a:ext cx="389850" cy="461665"/>
              <a:chOff x="2044263" y="3427549"/>
              <a:chExt cx="389850" cy="461665"/>
            </a:xfrm>
          </p:grpSpPr>
          <p:sp>
            <p:nvSpPr>
              <p:cNvPr id="17468" name="Oval 102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9" name="TextBox 103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6" name="Group 90"/>
            <p:cNvGrpSpPr>
              <a:grpSpLocks/>
            </p:cNvGrpSpPr>
            <p:nvPr/>
          </p:nvGrpSpPr>
          <p:grpSpPr bwMode="auto">
            <a:xfrm>
              <a:off x="2622814" y="2555905"/>
              <a:ext cx="389850" cy="461665"/>
              <a:chOff x="2044263" y="3427549"/>
              <a:chExt cx="389850" cy="461665"/>
            </a:xfrm>
          </p:grpSpPr>
          <p:sp>
            <p:nvSpPr>
              <p:cNvPr id="17466" name="Oval 100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7" name="TextBox 101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grpSp>
          <p:nvGrpSpPr>
            <p:cNvPr id="17457" name="Group 91"/>
            <p:cNvGrpSpPr>
              <a:grpSpLocks/>
            </p:cNvGrpSpPr>
            <p:nvPr/>
          </p:nvGrpSpPr>
          <p:grpSpPr bwMode="auto">
            <a:xfrm>
              <a:off x="2839243" y="3248479"/>
              <a:ext cx="389850" cy="461665"/>
              <a:chOff x="2044263" y="3427549"/>
              <a:chExt cx="389850" cy="461665"/>
            </a:xfrm>
          </p:grpSpPr>
          <p:sp>
            <p:nvSpPr>
              <p:cNvPr id="17464" name="Oval 98"/>
              <p:cNvSpPr>
                <a:spLocks noChangeArrowheads="1"/>
              </p:cNvSpPr>
              <p:nvPr/>
            </p:nvSpPr>
            <p:spPr bwMode="auto">
              <a:xfrm>
                <a:off x="2056223" y="3463154"/>
                <a:ext cx="346841" cy="346841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65" name="TextBox 99"/>
              <p:cNvSpPr txBox="1">
                <a:spLocks noChangeArrowheads="1"/>
              </p:cNvSpPr>
              <p:nvPr/>
            </p:nvSpPr>
            <p:spPr bwMode="auto">
              <a:xfrm>
                <a:off x="2044263" y="3427549"/>
                <a:ext cx="38985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r>
                  <a:rPr lang="en-US" altLang="en-US">
                    <a:latin typeface="Helvetica" pitchFamily="34" charset="0"/>
                    <a:cs typeface="Helvetica" pitchFamily="34" charset="0"/>
                  </a:rPr>
                  <a:t>P</a:t>
                </a:r>
              </a:p>
            </p:txBody>
          </p:sp>
        </p:grpSp>
        <p:sp>
          <p:nvSpPr>
            <p:cNvPr id="17458" name="TextBox 92"/>
            <p:cNvSpPr txBox="1">
              <a:spLocks noChangeArrowheads="1"/>
            </p:cNvSpPr>
            <p:nvPr/>
          </p:nvSpPr>
          <p:spPr bwMode="auto">
            <a:xfrm>
              <a:off x="2849271" y="285474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59" name="TextBox 93"/>
            <p:cNvSpPr txBox="1">
              <a:spLocks noChangeArrowheads="1"/>
            </p:cNvSpPr>
            <p:nvPr/>
          </p:nvSpPr>
          <p:spPr bwMode="auto">
            <a:xfrm>
              <a:off x="1946830" y="2559977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0" name="TextBox 94"/>
            <p:cNvSpPr txBox="1">
              <a:spLocks noChangeArrowheads="1"/>
            </p:cNvSpPr>
            <p:nvPr/>
          </p:nvSpPr>
          <p:spPr bwMode="auto">
            <a:xfrm>
              <a:off x="1868005" y="293835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1" name="TextBox 95"/>
            <p:cNvSpPr txBox="1">
              <a:spLocks noChangeArrowheads="1"/>
            </p:cNvSpPr>
            <p:nvPr/>
          </p:nvSpPr>
          <p:spPr bwMode="auto">
            <a:xfrm>
              <a:off x="2486666" y="2886272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2" name="TextBox 96"/>
            <p:cNvSpPr txBox="1">
              <a:spLocks noChangeArrowheads="1"/>
            </p:cNvSpPr>
            <p:nvPr/>
          </p:nvSpPr>
          <p:spPr bwMode="auto">
            <a:xfrm>
              <a:off x="2334745" y="374732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  <p:sp>
          <p:nvSpPr>
            <p:cNvPr id="17463" name="TextBox 97"/>
            <p:cNvSpPr txBox="1">
              <a:spLocks noChangeArrowheads="1"/>
            </p:cNvSpPr>
            <p:nvPr/>
          </p:nvSpPr>
          <p:spPr bwMode="auto">
            <a:xfrm>
              <a:off x="2666304" y="361515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grpSp>
        <p:nvGrpSpPr>
          <p:cNvPr id="17432" name="Group 116"/>
          <p:cNvGrpSpPr>
            <a:grpSpLocks/>
          </p:cNvGrpSpPr>
          <p:nvPr/>
        </p:nvGrpSpPr>
        <p:grpSpPr bwMode="auto">
          <a:xfrm>
            <a:off x="7429500" y="3130550"/>
            <a:ext cx="407988" cy="461963"/>
            <a:chOff x="5365107" y="4785639"/>
            <a:chExt cx="407484" cy="461665"/>
          </a:xfrm>
        </p:grpSpPr>
        <p:sp>
          <p:nvSpPr>
            <p:cNvPr id="115" name="Oval 114"/>
            <p:cNvSpPr/>
            <p:nvPr/>
          </p:nvSpPr>
          <p:spPr bwMode="auto">
            <a:xfrm>
              <a:off x="5377791" y="4858617"/>
              <a:ext cx="345647" cy="347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44" name="TextBox 115"/>
            <p:cNvSpPr txBox="1">
              <a:spLocks noChangeArrowheads="1"/>
            </p:cNvSpPr>
            <p:nvPr/>
          </p:nvSpPr>
          <p:spPr bwMode="auto">
            <a:xfrm>
              <a:off x="5365107" y="4785639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r>
                <a:rPr lang="en-US" altLang="en-US">
                  <a:latin typeface="Helvetica" pitchFamily="34" charset="0"/>
                  <a:cs typeface="Helvetica" pitchFamily="34" charset="0"/>
                </a:rPr>
                <a:t>N</a:t>
              </a:r>
            </a:p>
          </p:txBody>
        </p:sp>
      </p:grpSp>
      <p:sp>
        <p:nvSpPr>
          <p:cNvPr id="118" name="Oval 117"/>
          <p:cNvSpPr/>
          <p:nvPr/>
        </p:nvSpPr>
        <p:spPr bwMode="auto">
          <a:xfrm>
            <a:off x="4745038" y="3186113"/>
            <a:ext cx="346075" cy="346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4" name="TextBox 118"/>
          <p:cNvSpPr txBox="1">
            <a:spLocks noChangeArrowheads="1"/>
          </p:cNvSpPr>
          <p:nvPr/>
        </p:nvSpPr>
        <p:spPr bwMode="auto">
          <a:xfrm>
            <a:off x="4732338" y="3111500"/>
            <a:ext cx="407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20" name="Oval 119"/>
          <p:cNvSpPr/>
          <p:nvPr/>
        </p:nvSpPr>
        <p:spPr bwMode="auto">
          <a:xfrm>
            <a:off x="7034213" y="3703638"/>
            <a:ext cx="346075" cy="3476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436" name="TextBox 120"/>
          <p:cNvSpPr txBox="1">
            <a:spLocks noChangeArrowheads="1"/>
          </p:cNvSpPr>
          <p:nvPr/>
        </p:nvSpPr>
        <p:spPr bwMode="auto">
          <a:xfrm>
            <a:off x="7021513" y="3630613"/>
            <a:ext cx="407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>
                <a:latin typeface="Helvetica" pitchFamily="34" charset="0"/>
                <a:cs typeface="Helvetica" pitchFamily="34" charset="0"/>
              </a:rPr>
              <a:t>N</a:t>
            </a:r>
          </a:p>
        </p:txBody>
      </p:sp>
      <p:sp>
        <p:nvSpPr>
          <p:cNvPr id="17437" name="TextBox 121"/>
          <p:cNvSpPr txBox="1">
            <a:spLocks noChangeArrowheads="1"/>
          </p:cNvSpPr>
          <p:nvPr/>
        </p:nvSpPr>
        <p:spPr bwMode="auto">
          <a:xfrm flipH="1">
            <a:off x="1801813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12</a:t>
            </a:r>
            <a:r>
              <a:rPr lang="en-US" altLang="en-US" sz="4000" b="1"/>
              <a:t>C</a:t>
            </a:r>
          </a:p>
        </p:txBody>
      </p:sp>
      <p:sp>
        <p:nvSpPr>
          <p:cNvPr id="17438" name="TextBox 122"/>
          <p:cNvSpPr txBox="1">
            <a:spLocks noChangeArrowheads="1"/>
          </p:cNvSpPr>
          <p:nvPr/>
        </p:nvSpPr>
        <p:spPr bwMode="auto">
          <a:xfrm flipH="1">
            <a:off x="4479925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13</a:t>
            </a:r>
            <a:r>
              <a:rPr lang="en-US" altLang="en-US" sz="4000" b="1"/>
              <a:t>C</a:t>
            </a:r>
          </a:p>
        </p:txBody>
      </p:sp>
      <p:sp>
        <p:nvSpPr>
          <p:cNvPr id="17439" name="TextBox 123"/>
          <p:cNvSpPr txBox="1">
            <a:spLocks noChangeArrowheads="1"/>
          </p:cNvSpPr>
          <p:nvPr/>
        </p:nvSpPr>
        <p:spPr bwMode="auto">
          <a:xfrm flipH="1">
            <a:off x="7156450" y="4194175"/>
            <a:ext cx="1263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4000" b="1" baseline="30000"/>
              <a:t>14</a:t>
            </a:r>
            <a:r>
              <a:rPr lang="en-US" altLang="en-US" sz="4000" b="1"/>
              <a:t>C</a:t>
            </a:r>
            <a:r>
              <a:rPr lang="en-US" altLang="en-US" sz="4000" b="1" baseline="30000"/>
              <a:t>*</a:t>
            </a:r>
          </a:p>
        </p:txBody>
      </p:sp>
      <p:sp>
        <p:nvSpPr>
          <p:cNvPr id="17440" name="TextBox 124"/>
          <p:cNvSpPr txBox="1">
            <a:spLocks noChangeArrowheads="1"/>
          </p:cNvSpPr>
          <p:nvPr/>
        </p:nvSpPr>
        <p:spPr bwMode="auto">
          <a:xfrm>
            <a:off x="1487488" y="4886325"/>
            <a:ext cx="16401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</a:t>
            </a:r>
            <a:r>
              <a:rPr lang="en-US" altLang="en-US" dirty="0" smtClean="0">
                <a:latin typeface="Helvetica" pitchFamily="34" charset="0"/>
                <a:cs typeface="Helvetica" pitchFamily="34" charset="0"/>
              </a:rPr>
              <a:t>neutrons</a:t>
            </a:r>
          </a:p>
          <a:p>
            <a:r>
              <a:rPr lang="en-US" altLang="en-US" b="1" dirty="0" smtClean="0">
                <a:latin typeface="Helvetica" pitchFamily="34" charset="0"/>
                <a:cs typeface="Helvetica" pitchFamily="34" charset="0"/>
              </a:rPr>
              <a:t>STABLE</a:t>
            </a:r>
            <a:endParaRPr lang="en-US" alt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441" name="TextBox 125"/>
          <p:cNvSpPr txBox="1">
            <a:spLocks noChangeArrowheads="1"/>
          </p:cNvSpPr>
          <p:nvPr/>
        </p:nvSpPr>
        <p:spPr bwMode="auto">
          <a:xfrm>
            <a:off x="4116388" y="4886325"/>
            <a:ext cx="164019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7 </a:t>
            </a:r>
            <a:r>
              <a:rPr lang="en-US" altLang="en-US" dirty="0" smtClean="0">
                <a:latin typeface="Helvetica" pitchFamily="34" charset="0"/>
                <a:cs typeface="Helvetica" pitchFamily="34" charset="0"/>
              </a:rPr>
              <a:t>neutrons</a:t>
            </a:r>
          </a:p>
          <a:p>
            <a:r>
              <a:rPr lang="en-US" altLang="en-US" b="1" dirty="0" smtClean="0">
                <a:latin typeface="Helvetica" pitchFamily="34" charset="0"/>
                <a:cs typeface="Helvetica" pitchFamily="34" charset="0"/>
              </a:rPr>
              <a:t>STABLE</a:t>
            </a:r>
            <a:endParaRPr lang="en-US" alt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442" name="TextBox 126"/>
          <p:cNvSpPr txBox="1">
            <a:spLocks noChangeArrowheads="1"/>
          </p:cNvSpPr>
          <p:nvPr/>
        </p:nvSpPr>
        <p:spPr bwMode="auto">
          <a:xfrm>
            <a:off x="6840538" y="4886325"/>
            <a:ext cx="18385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6 protons</a:t>
            </a:r>
          </a:p>
          <a:p>
            <a:r>
              <a:rPr lang="en-US" altLang="en-US" dirty="0">
                <a:latin typeface="Helvetica" pitchFamily="34" charset="0"/>
                <a:cs typeface="Helvetica" pitchFamily="34" charset="0"/>
              </a:rPr>
              <a:t>8 </a:t>
            </a:r>
            <a:r>
              <a:rPr lang="en-US" altLang="en-US" dirty="0" smtClean="0">
                <a:latin typeface="Helvetica" pitchFamily="34" charset="0"/>
                <a:cs typeface="Helvetica" pitchFamily="34" charset="0"/>
              </a:rPr>
              <a:t>neutrons</a:t>
            </a:r>
          </a:p>
          <a:p>
            <a:r>
              <a:rPr lang="en-US" altLang="en-US" b="1" dirty="0" smtClean="0">
                <a:latin typeface="Helvetica" pitchFamily="34" charset="0"/>
                <a:cs typeface="Helvetica" pitchFamily="34" charset="0"/>
              </a:rPr>
              <a:t>UNSTABLE</a:t>
            </a:r>
            <a:endParaRPr lang="en-US" altLang="en-US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pPr eaLnBrk="1" hangingPunct="1"/>
            <a:r>
              <a:rPr lang="en-US" altLang="en-US" sz="4000" b="1" kern="0" dirty="0" smtClean="0"/>
              <a:t>Principles of Radiometric Dating</a:t>
            </a:r>
          </a:p>
          <a:p>
            <a:pPr eaLnBrk="1" hangingPunct="1"/>
            <a:r>
              <a:rPr lang="en-US" altLang="en-US" sz="3600" kern="0" dirty="0" smtClean="0"/>
              <a:t>(e.g. </a:t>
            </a:r>
            <a:r>
              <a:rPr lang="en-US" altLang="en-US" sz="3600" kern="0" baseline="30000" dirty="0" smtClean="0"/>
              <a:t>14</a:t>
            </a:r>
            <a:r>
              <a:rPr lang="en-US" altLang="en-US" sz="3600" kern="0" dirty="0" smtClean="0"/>
              <a:t>C, </a:t>
            </a:r>
            <a:r>
              <a:rPr lang="en-US" altLang="en-US" sz="3600" kern="0" baseline="30000" dirty="0" smtClean="0"/>
              <a:t>210</a:t>
            </a:r>
            <a:r>
              <a:rPr lang="en-US" altLang="en-US" sz="3600" kern="0" dirty="0" smtClean="0"/>
              <a:t>Pb)</a:t>
            </a:r>
          </a:p>
        </p:txBody>
      </p:sp>
      <p:sp>
        <p:nvSpPr>
          <p:cNvPr id="2" name="AutoShape 2" descr="http://upload.wikimedia.org/wikipedia/commons/b/b5/Radioactive.svg"/>
          <p:cNvSpPr>
            <a:spLocks noChangeAspect="1" noChangeArrowheads="1"/>
          </p:cNvSpPr>
          <p:nvPr/>
        </p:nvSpPr>
        <p:spPr bwMode="auto">
          <a:xfrm>
            <a:off x="155575" y="-1790700"/>
            <a:ext cx="4276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upload.wikimedia.org/wikipedia/commons/b/b5/Radioactive.svg"/>
          <p:cNvSpPr>
            <a:spLocks noChangeAspect="1" noChangeArrowheads="1"/>
          </p:cNvSpPr>
          <p:nvPr/>
        </p:nvSpPr>
        <p:spPr bwMode="auto">
          <a:xfrm>
            <a:off x="307975" y="-1638300"/>
            <a:ext cx="4276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://upload.wikimedia.org/wikipedia/commons/b/b5/Radioactive.svg"/>
          <p:cNvSpPr>
            <a:spLocks noChangeAspect="1" noChangeArrowheads="1"/>
          </p:cNvSpPr>
          <p:nvPr/>
        </p:nvSpPr>
        <p:spPr bwMode="auto">
          <a:xfrm>
            <a:off x="460375" y="-1485900"/>
            <a:ext cx="4276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80" name="Picture 8" descr="File:Radioactiv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927" y="3958469"/>
            <a:ext cx="1098345" cy="9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6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eg;base64,/9j/4AAQSkZJRgABAQAAAQABAAD/2wCEAAkGBxQSEhQUEhQUFhUXGBcYGBgXGBwUFBcXFxUXFxcVGBcYHCggGBwlHBcVITEhJSksLi4uFx8zODMsNygtLisBCgoKDg0OGhAQGywkHyY0LCwsNCwsLCwsLCwsLCwsLCwsLCwsLCwsLCwsLCwsLCwsLCwsLCwsLCwsLCwsLCwsLP/AABEIALcBEwMBIgACEQEDEQH/xAAbAAABBQEBAAAAAAAAAAAAAAAFAAIDBAYBB//EAEAQAAEDAQUFBQUFBwQDAQAAAAEAAhEDBAUSITEGQVFhcRMigZGhIzJSscFCYrLR8BQkM3KC4fEHkqKzNENTFf/EABkBAAMBAQEAAAAAAAAAAAAAAAABAgMEBf/EAC4RAAMAAgICAgEBBgcBAAAAAAABAgMREiEEMRNBUSIyM2FxgfAUI0JDkaHRJP/aAAwDAQACEQMRAD8Ax1Bqv01XosV2m1YMsmotV6m1VqLVcppCJGMVhqjphWQkBIxyt01TYFZppiJcS4SuOXAmA8OXS5MaU8U0wGs1UtN5SYxOAQBIHqVj8lBCcAgCQlSMKjBXWnNMCWVzEoy5ccUxEuJdFRQkruLJICXEmuKixJF2SBkjXLhUQcuykBJiTmhRwuzCYHapVZ4U3aA6KJxzSAiJURUzwo6oSGVnqu8qy9QuYkASu7+G3x/EUk67h7Nvj+IpK0B5zRYrtNir2dqvUgoGSU2qxTaU2nCnpmUgHsVkBV2hWGFAaHtCsNCryrDCmGiQBIiFwFLEmIQKka9QOSDkBotNOacVFSUoCYHXOSCUJwQGhzV3ekCk8pho45dJTVxjskCFMJ+5KUmuQBHOScDC5VUdSpkkPQ+U5qptqHirDK3FLY9FgJrs01lUJx5J7FoijNJxUjwosSAGuULlM5yhe5IZC5qYdE57lwoAKWBvsx4/MpLtg/hjx+ZSVIR55Z+CtDNVGeqkNaMyYEZqRl5gPgrdMLDWu8X1HakDcBlko2Wl40c7zKxdndPhtrtnojaalZTKwVG+q7dKh8c1OdobR8foEvkD/BX+UbunTUrmLzd971z/AO13yRjZ6/amNtOocQdkCdQeqPkFXh0lvZri+E01FQvK8W0RiOZOQG8oedqmRlTJPMiFTyJGMYLtbSD8Sn0RzVaxWltVjXgRO7gVWvG/qdA4MOJ3LIDxVclrZKxU64pdhppgqYrFU9pqrqjYDQ0kDDEzJ4o5f989hTBEF7jDQemqU5E0y78e5aT+w04ymuqtbmSAOZgLz47TWj4x5BC7TeZqHv1C48zl5KPlb9I3XhP/AFNHq1mttN+THtceRzUlQrzbZnEbRTLJMHONI3yvRqrlpjt0uzDyMKx1pM7IXITGPzTa9XDmSAN5K0bMNEzU5oQO1bS0GDJ2M8G/ms1b9pq1Q904BuA18SsazJejox+Jkv8Ah/M3NYwVDM9PkhtxW91WgC8y4EieKD7T3qZNFpgCMUb+SKyfp2KMDeTgFrTtBQYYxE8cIkeaiO09DhU8li1wujVYfJTPQXh40bA7V0xpTeepCM3LfTbSDALXN1C8vqW5jftDwzW/2MotFAVWzL8zPAblpDvffo5/Ix4Zn9Ps0Diq5eZTqpzkKIuz8F0Hnjp3LiYSoxUg8kANqugwukqGq+SnNdKADV3j2bfH5lJKwD2Y8fmVxUhHnrtFlr1vTtKvZUzDW5uPxEbkS2pt5pUob7z8hyG8rIXQfaeBRr9LZpj7ySg4E8JgTguVntoeupoSUlD1cuj+NT5GfJUlBbbQWMJBgnLz1Qp30TkrUNl63XubRaXkHuNEN88z4lOlBLi1d4I5SEkDmPmnlWqMvE/dJ/zNk60izWUPdoxsxxJGXqsZTrl4xu1dmfFXNvLa55ZZ2aABzo9AqNIQ0DgE7/ZRl4ibqqDGzlnx128G94+GiH7TXn21tLQe7TBb47yj2zjcFCvV3wQPASsDdMue5xzJzPUmSqhahsnJXLyEvwF3iQRxCH1LCGNJxZjlkrFttGBsgTnChFkq1Ax9QRTdmOccko2lvfRtn4U+Ot19G4/06s0UX1PidA6Bauu4xxWH2PDu2ykNa05buWS2Lqm5aTWzgzYuFa3sTa8LNbfXjhbSpg+8ST0CKvvqzh2HHnxjLzWC25teO0ZGWtaACNOJhNNV0SoqGqaHhyQVS762JvRWpXLU6ej2opVKaNfsm72XRxWWvC0Y7RWP3yPLL6I7svWinU5GfRZCxVcTqh4uJ8yVprcHFHXksu9BJ4byqosFEtNS1Wgg7qVIS7xfBHkD1UV53l2QDQe87Xk3h4rPe+7KTJ01K1w49LbMPN8jlXCfoOWk0WQabMLdQahlzuQb7x64QOavXNtg9gDASxo0GrP7IJY7itNQ9yhV59wgR1cIXLVcVen71MhaVEv2zmjLkn0uv5Hp9x7SGo8MqNEu0cPqEeec1g/9N6rXh+JvfpwAd0GY8co8At08rOZc9MrLUU9wtHVDUTy5Mc5UYkbm8F2mmkrgQMPXe72bfH8RSUV2n2bfH8RSVok8T2yq4qrW/C35n+yCWR2F4J0RXacfvDug+SEEK9daEnxraCdrvANHdzJ9FRsdrf2gkkyYVZylu9k1G+angplnR895MiNIEpXEguM9opWuu7FDT/lXto7EaVnoh/vuJJ8tFb2auztK5e4d1hnqdwT/APUSrLqQ5OPyXRKXR4+a6be2BLhb3XHn8kVBQ+5mxTHMlEFhk7pnqeMtYpJHVCcyZPFclMXQVno2NTYXBt31SeD1g7nbk481rateLtqj72HzIWXuwQzxK2/2zgxz/wDQ/wCpbc0HIgEc0yvbGtABdoIA4DgAh95XhHdZrvPDkuXLRBxPdmdBKFGp2zZ5k8nCPf5PTNmqTaVmFR3dxDE4nWNyFXvtEXgtpZNOrt56cELrXwW2WpSJOcBvIbwglitWeEpNNztGMSlmaydv6CCbUphwggELpVanbWkwZB5qEn9HbVSuq+ySzWYU5iczv3clPKaCkk9t9lTKlaQY2dqd57PiafRZyxNwuc3mfmtNsvYy6pj+y2fMhZm2nDVeR8TvmtYluWjhy5JjPy/5BdOn21pDXmAXEEnQAT+UL0q7bxoWQNptZiInEaYBw9Tv6idVibro9naWVQYDmudxzLnAtW5sd00K2fZAxrODCMzpiOQ00hbW1tHFCfbNDZb/AKDzUDH9oGZEtLnAkmABICz98VqNVjqrajAGuDS0k4pI3NAzGWuikbZqR7ZtLsmnAZALcwMyQIEk5Zb4Q1t2Ug0VSMM/BOEneDGW/QhRyl+y+NIG7L1iy8H047tRhjLIlgDpB3/aC3VRyxOzlhLrwqVWmadEYZIjEXsMwDpm4+BC2T3K2c79sdMppXWGVxxSEQA5wpSukJpKYBi7R7Nvj+IpJXafZt8fxFJUSeO7U2Co6oHNYSCAMs85V65Nn2sGKqA553HRv90fpuXHap7Hox+2V3sYGPYAJMEDpqhNy083O8EY24q/w29T9FTu+lhYOJzPilb1J0eLHLLv8FsLqauyuU9c290taKLC0AS0Exx3lYrbupNeODR6rTbNWiaRb8J9CsdtS/Han9QPRa4jyM86tos2BsU2jkoLztZZAbqfkrjRAAQy9W96eSiEqvs9DO3GLU/wRLdFrc8uDs4zRKUJuRubj0RUu4pZEuXRXjU3iTZatlp/cyzjUHyWfZaS0EDz4IjtFSNNlIH7Uu+UKtdlmaSHVQcPwjInqtJSUdnJTqsr+MhuqiDiLgCeaKgITaA6m4luQJJHCOCZStdZx7oHlki4dd76NsOaca4NPZdvCTAg8VQmM+COVKsgAHID13qjbaU5jxSx19Bnw0/8xFuk+QCo7RZg7Peq931PsnwVmvXDddVGnNdG/KLx7r0QtluhSdaCqj7RKkoU3PIwgmV0cV7Z5vyX6TZutjmEUCeLj6ZLE3uS2tUH3j6r0C5rN2NANdqBJ5SstfvZVamINz3nj4KHalix4qyPoztF5L2GTDZ6azHTXzW7sldxZLQXfdEDFGcEkxCDXXdpqYw0ABrHE84aSGjiTB8iobqvhtE4Kk4codrkj9tbLuViri2HrR2dWXVbDWxgHv8AZjOB8QOY6ncoW2gxEENIBgiMxEGOYy/pCttt1mwQ21VAdQ3F3OiF17SHnC13IE5AzkBO6Tp1SpbEmg/s/dps7Hlzg51R7nmNADkG84CIB4KC3BaXQ6m+QW8dYO5S3jezaeQEu4bkvkWtsl4K58V2FgYXQ7RZ6yX8HGHjDzGnijrTlITmkyMmKof6iaU3Dqq9SoV1tbJUZh67f4bfH8RSSu0+zb4/iKSskxFEqTCoKZTrXaRTY550AJTAw20NXtLVh3NIb9SrYQGrWJfj3zPmrLr0MZNASyQ3rR1eLmjGnyCy7KCtvCpyPgp229+9v0WTxM615eN/k0+ztbDWA3OBH1WetLsdpcfvk+S0+zlGKFSu4QYOHoBqsi2pheHHn6pxLWzny5JrIn9BpRW+zzTx8HYfMSqZvGcmtzRzaGj2VnpN3uOJ3WFMw00b588VDlACx2gMmd6tXc02muxmjZk9BmZQuoi1hpdmJaSCRmVpep7+zHD8mRcE+kHdpnU6jmAZlk9EKlNC6FzttnfjxqFpEdrALTKpWCtBwneitG6W/s1StUJLphonLkUFDIIPNbzK4tHDWZ/Kq1r6C6SbKpVrYScNPMnKefJYzLZ35Mswts5bnBrstUS2Wcw1HvqwWhsZ5iTuQyhdznGakgcPtH8kTAAEAAAblrVJLS9nHjw1kbp9IltdOkXE06YA5/QbkwGNFCbS3EGjNxIADRiJJ0AA1K1d27JkgPtNTsQcxTAxVyDxGlPxk8lmoqjp+TFiXtDLxtpbYcROZDRJ5mFSuzZ+vWAdhFNhjv1Ja0/yiMT/AAEcwtqytTphraFJoDfdc8Y6k8QXaHmAFBUqOc7E9xJkZnM6rf4VpbPNnynG+K9lSy0GUcDWtIwEkme9UkFrnHnByG6Am3x/p0LUBVsr294ThMxJ4QMj6dNVZrVmhwE9+dBmc+MaDmYC0GylbCXNaYGobz34ZyzyVqUjmqm3tnl9DYS0tqCmWPxEn/1Rpqe0JwxzC0l67Ifs9hryQappvf8AFApDtJk75a1E7Hf4vKuaT2No1GY4e8uL6TmFwwsDXBoc3vd7f5K/RoWo2aubW0VGus9SHtltVjXsd3atM5kjLvNk8QYlRL5Md9IxNnt9VpHeOENECcsuu/MJ9K3YzL6VGp/MwBw8WgFW23e0nCYIAGoB3K3Z7DTbo0Ax+slekJU16YMqXZSeJFJ7ObHSP9r59CFesrgym0F04QZJGE5dfDzVm0uwgQhF4d6m4zriHm0f2WbhL0afLdaVPaK9u2ggwwAjiVbuu9mVMvddwO/osZZj3QpQ6DksNtM9L/DxULXR6/dbh2TfH8RXEA2bvB5s1Ocz3vR7guLoVdHn1habQEpFBdsbVhphg+0fQIzSQHbCylzW1Mu7kfFaIwfozthswfMnIK+yxMG6euap3Qc3DoiiyyN70el4uOHjT12INA0ATlA61MGRcFKx4OYMhZNM61UvpBR18H9ndSI3Q0jLLgsyRiIHEoog9saWOjeCtMf2jh8qJlqvoJ2ayhjg4SSDInSVetVqdUMvM/RVWuynlKpWG3FzsLt+ijTrs6v8vG0tey7aaVNtJzomoSAOAGpKayuMM8lI5oIg6Kn+z4Ty4qp1XTMsirC3Urp/9EVitDg+HGQUVQmvRIzG7NEqL5aCjLP2Pw8jacsnNQluGTh1jcqdppABTVKoaJKoXgXNdDsiIy65pYk9h5dQlr7Iqtd0ROXqrd2WQtIe7I6tHDmUrvsv23/0j6q/Kd1rpE+Phdau/wCg5ztSUKr131SW0wY3n+6nvCt9keKhuu1CSyNSlM6nkXlyKr+Pel9/+Fy5bGaVQVDBc3QDicpnpK9LYzQ8fQ6/n6LG3LTxPjmD5Z/ktni7pjqOuua2xttbZweTKi3Mk7WaJOpA5FMstXEVPXyjqtTnKtJrR7gAHIQJ3nJOstodTqBzdQZ5f41Xa9IiXM/qbpi5jg757+IjbDsxp6g8OR5JAO22tlGq9jmAsc0B1SAQKsjJhIPewSTPMbpVKjtu9jTZK1KBUoinTe1pEufAbJJIdI7SXDWNBBUtupNwue5pJa0zhALy0SS1s79fNS0qNGvTovs1KiKbMJe7IVRUc1j3CASSMW/IDC4DnzLmsrb/AL/v7NXx4JIicz2ngnOHeCe4ZkptMTUHIEnqdy3Mytbz3gORQ5rv3cn7x9CB+St3g/2g8VSs5/d3fzP+akDKFmFzhunLocwqlSi8vJByRq3Ue6Hc48P8/NCq1qa0wTmsO1T0erDm8S5PRutmJFmpzB9//sckm7MVQbNTj7//AGOSWy9ejjvXJ/qB7Fldqrwxu7Np7rdeq1LdFgryZFV4+8Vojlo5dXvu6IsUKuv33dEVWOT9o9TxP3QFewK3dEjENykp2HiclcYwAQE7ta0R4+ClXJ9DggVqfJPMrRU7IXseRlDT5wgNjoYnchqlj6TYvKfOphBikMh0UdKyMaZAMqZUbwrOGTTGSzlNvSOvLURKql6L6SrXdVLmAnXNWHOhLTT0Wrmp5fQuyEKs1rmHLMcFdrUy0wRB189E2F0JbXZ5V2ptuCOxUjUqsaeIR7aW6mOIqEwcgR8XAKxs7cpYe1qe9GQ4TvVPa21RVpt3AEnqdEq9dCh8rXIGrq4CkuY9pFUWHG84jhbx19FNZ7I1kxmeJUkruJU6prRjOLHNcvs0OzlGAX8SQFo2ugCdECucRTaOM+pR2nAE8tP8rpxrSR5OeuWSmUqFYNrRxB+aN2jMLF31aTRq03uGEF0bozEiPJamx2gPbKpGRcaMlXNLORrv4Hr+as09ExxAzyVCG4h+t3IqC734e0ptpNY1oacYe5xfIIYzA6cAaMemRxaKvabPVDu0BDuLBvby+8N3HMcxdsbwaWLc5xI6Ny+eLzQ19gQ2kwWjiRPQLlly7Rx4lRWrM8/lwCZaWgN7xJAHGOmikAZba4xeaptrxRfzqEf8Wp1R2ZIAG7wVJjsTXDg6fp+uihDFVZII3OHl+igNaxtLpcMxlH5o4x+HJ3u+o5qpeFPPFudv5jX6LO012jt8Wpe4r17NTsyP3an/AF/9jkktm/8Ax2f1/jcuqpT0K6nkwYwLE32329Tr9Ft6SyF+U5rP8PktkcTKF1+87oEUCF2RwY92LeFadXcfcEcz9Asrluj0PHzRGJbZbUbqwmBmTuCrCzOOrijWzl2zUBI7rc/HchYvyKvMb6lBqwWEspQdSCXdSNFkbG0Bp6n5rcXxahTpOI1IgLDNsbeZTc7WjDHl4Vy9k/bN4qN1PEUVui4e0BIho55rlrsZpOLTuRMqR5c9ZPYJszCyQBlKI3bZe0qtHE5nkF0BG9nrKQTUIjKBz5p6XszeSmlO+iW+ro7SC33hl1UFz3TgOJ8F24cEbe5NY4SgknpuWPvhoq1XHnHlktXXJDTHA+ayLOKEBR/YnjQ5J7bIeJV9rlLhRofJ/kpNu8J7btCugJxMCeGfkmLYWuoQxvX6osGF2mQ4qhYmDCxwzBAKvva5wwtVIkyO2A7Rrmtz7zQHbpxDNWburupsDJJA0d+uROqbtdUbTNGm3/6NBPNKgCBBCTEaKx2okZFXGUzvzWfsVWCjVltw3lNAXC4taSWxAMDjyStDcLGUm5wAD4fmobXaYwaYSZmfhGLTqAomV3OzGUz3jqeYCoR21iHdAh1sqYslNa3YQSTkBmeQzJyVZwESMxx4hQygdaMkC2ft2J7hrJdI5EnP1Ryr3nRxIHmYWQvAdpa3PsjKzBMiGyZ+04N+y08D/YTIM27WMJh4PUKG87HRFMhuKTBE6ZfWJVajTtVQFxYWCMy0BufHE8nD0wkc01rNSbUGkatc5ldnRxa1pahoEzRbPU4s7BHxfjcuq1clE9iyIPvZjT33aSkmBm6Syd6maz+q1tNZK9RFV/VUhMrtYCdJKsAKWw3a9+ggcSjFC4fjd5JgC7LRNQgNEn5LX2CyCk3COp6qOx2VtMQ0fmrBcpYzNbQ2nHUwg5N+aG0GEmFpRczHOLiSZKu2S7KbDIbn5oAmuuz9nTa3ln1Qy+rG51QFoJkI2CngpDBlguhrAC8S70CIuHBPK44IAjK41uackAkB1D7Tc7XGWnDPiEQAT0AC6NyN3vPyV2nc9ON58VYAUzUwK3/5VPh6qted2sbRqEDMNcfRFwq94iaNT+R34SgAVcUimB+tUac90Q3KdeKEXcMIA/WiKl2Bhe7grRJjtpKVOpVax5cBja0Pacw4yZz5T5IpTsdVuTHscz7LnA444OiQ7rl0QG8w59F5a0ue57HMgSQQ8Qf9uLzRa7K9Skz2+BvQ794I08ioYF+jdzj77g3m0Ag/UK226Wj7Tj6KvZ72a7TzhE7PWxb0wKVS6A9+DtHNADXHV2Rc6QDIgy1pkeRCN1A0aAwOJn5ofbH4XsI+Fw/5N/NJ9UxmVYhW2ztqAtcMjwJB6ggyD0Q62ODQQOnH1V19RDLU6SVFDRTo/wARn87fxBOq2IttlT9nY5oIlxGTC4iXR6cplVcRcThMBoknU5aADirmx1vtLgO3pEgg4agIaeJkcctQlKGzQdkS0DLDvE4gTlruVAXdS7TE1oxRHLLfEQr9UROHLFr+ccd3koLBT1d4euf0RXsEaK7Gezb4/iK4pLuHs2+P4ikkB58wqF9gYXYyJP63JJK0ItsyUzTK6kgDoTmyEkkhnd6lYVxJAiUBPp5pJIGPhcwpJIAYuQupIA60JwCSSAHtUrUkkAPCbXZLXDi0jzBXEkwBF1PyEDcPkpb+eSxrBq8x4b0kkyQVfHcfRYGz3hoYgAHPzhXrPTpl2IU5dxOfWMRyXElL9bGE6QO9rfqq1tt2AwP1mkkmgBde2w7FDi4iA3LvO7zoBnKQ05mEWoUahAOWYnPmMkkla9CJ6lBwYWtEuPOJPCTogVrD/ZWYZV3iahdHcGpJwkgkDhryXUkmgFedFljptfhL6QBxmYeS7Keu7xWgudzHU6ZYIaWgtyAMEZA+C6kl9gDKFreHPpOg4ZwneWnQHyHkjFJkCP1OpSSUeyg1d38Nvj+IpJJJgf/Z"/>
          <p:cNvSpPr>
            <a:spLocks noChangeAspect="1" noChangeArrowheads="1"/>
          </p:cNvSpPr>
          <p:nvPr/>
        </p:nvSpPr>
        <p:spPr bwMode="auto">
          <a:xfrm>
            <a:off x="155575" y="-1790700"/>
            <a:ext cx="56102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SEhQUEhQUFhUXGBcYGBgXGBwUFBcXFxUXFxcVGBcYHCggGBwlHBcVITEhJSksLi4uFx8zODMsNygtLisBCgoKDg0OGhAQGywkHyY0LCwsNCwsLCwsLCwsLCwsLCwsLCwsLCwsLCwsLCwsLCwsLCwsLCwsLCwsLCwsLCwsLP/AABEIALcBEwMBIgACEQEDEQH/xAAbAAABBQEBAAAAAAAAAAAAAAAFAAIDBAYBB//EAEAQAAEDAQUFBQUFBwQDAQAAAAEAAhEDBAUSITEGQVFhcRMigZGhIzJSscFCYrLR8BQkM3KC4fEHkqKzNENTFf/EABkBAAMBAQEAAAAAAAAAAAAAAAABAgMEBf/EAC4RAAMAAgICAgEBBgcBAAAAAAABAgMREiEEMRNBUSIyM2FxgfAUI0JDkaHRJP/aAAwDAQACEQMRAD8Ax1Bqv01XosV2m1YMsmotV6m1VqLVcppCJGMVhqjphWQkBIxyt01TYFZppiJcS4SuOXAmA8OXS5MaU8U0wGs1UtN5SYxOAQBIHqVj8lBCcAgCQlSMKjBXWnNMCWVzEoy5ccUxEuJdFRQkruLJICXEmuKixJF2SBkjXLhUQcuykBJiTmhRwuzCYHapVZ4U3aA6KJxzSAiJURUzwo6oSGVnqu8qy9QuYkASu7+G3x/EUk67h7Nvj+IpK0B5zRYrtNir2dqvUgoGSU2qxTaU2nCnpmUgHsVkBV2hWGFAaHtCsNCryrDCmGiQBIiFwFLEmIQKka9QOSDkBotNOacVFSUoCYHXOSCUJwQGhzV3ekCk8pho45dJTVxjskCFMJ+5KUmuQBHOScDC5VUdSpkkPQ+U5qptqHirDK3FLY9FgJrs01lUJx5J7FoijNJxUjwosSAGuULlM5yhe5IZC5qYdE57lwoAKWBvsx4/MpLtg/hjx+ZSVIR55Z+CtDNVGeqkNaMyYEZqRl5gPgrdMLDWu8X1HakDcBlko2Wl40c7zKxdndPhtrtnojaalZTKwVG+q7dKh8c1OdobR8foEvkD/BX+UbunTUrmLzd971z/AO13yRjZ6/amNtOocQdkCdQeqPkFXh0lvZri+E01FQvK8W0RiOZOQG8oedqmRlTJPMiFTyJGMYLtbSD8Sn0RzVaxWltVjXgRO7gVWvG/qdA4MOJ3LIDxVclrZKxU64pdhppgqYrFU9pqrqjYDQ0kDDEzJ4o5f989hTBEF7jDQemqU5E0y78e5aT+w04ymuqtbmSAOZgLz47TWj4x5BC7TeZqHv1C48zl5KPlb9I3XhP/AFNHq1mttN+THtceRzUlQrzbZnEbRTLJMHONI3yvRqrlpjt0uzDyMKx1pM7IXITGPzTa9XDmSAN5K0bMNEzU5oQO1bS0GDJ2M8G/ms1b9pq1Q904BuA18SsazJejox+Jkv8Ah/M3NYwVDM9PkhtxW91WgC8y4EieKD7T3qZNFpgCMUb+SKyfp2KMDeTgFrTtBQYYxE8cIkeaiO09DhU8li1wujVYfJTPQXh40bA7V0xpTeepCM3LfTbSDALXN1C8vqW5jftDwzW/2MotFAVWzL8zPAblpDvffo5/Ix4Zn9Ps0Diq5eZTqpzkKIuz8F0Hnjp3LiYSoxUg8kANqugwukqGq+SnNdKADV3j2bfH5lJKwD2Y8fmVxUhHnrtFlr1vTtKvZUzDW5uPxEbkS2pt5pUob7z8hyG8rIXQfaeBRr9LZpj7ySg4E8JgTguVntoeupoSUlD1cuj+NT5GfJUlBbbQWMJBgnLz1Qp30TkrUNl63XubRaXkHuNEN88z4lOlBLi1d4I5SEkDmPmnlWqMvE/dJ/zNk60izWUPdoxsxxJGXqsZTrl4xu1dmfFXNvLa55ZZ2aABzo9AqNIQ0DgE7/ZRl4ibqqDGzlnx128G94+GiH7TXn21tLQe7TBb47yj2zjcFCvV3wQPASsDdMue5xzJzPUmSqhahsnJXLyEvwF3iQRxCH1LCGNJxZjlkrFttGBsgTnChFkq1Ax9QRTdmOccko2lvfRtn4U+Ot19G4/06s0UX1PidA6Bauu4xxWH2PDu2ykNa05buWS2Lqm5aTWzgzYuFa3sTa8LNbfXjhbSpg+8ST0CKvvqzh2HHnxjLzWC25teO0ZGWtaACNOJhNNV0SoqGqaHhyQVS762JvRWpXLU6ej2opVKaNfsm72XRxWWvC0Y7RWP3yPLL6I7svWinU5GfRZCxVcTqh4uJ8yVprcHFHXksu9BJ4byqosFEtNS1Wgg7qVIS7xfBHkD1UV53l2QDQe87Xk3h4rPe+7KTJ01K1w49LbMPN8jlXCfoOWk0WQabMLdQahlzuQb7x64QOavXNtg9gDASxo0GrP7IJY7itNQ9yhV59wgR1cIXLVcVen71MhaVEv2zmjLkn0uv5Hp9x7SGo8MqNEu0cPqEeec1g/9N6rXh+JvfpwAd0GY8co8At08rOZc9MrLUU9wtHVDUTy5Mc5UYkbm8F2mmkrgQMPXe72bfH8RSUV2n2bfH8RSVok8T2yq4qrW/C35n+yCWR2F4J0RXacfvDug+SEEK9daEnxraCdrvANHdzJ9FRsdrf2gkkyYVZylu9k1G+angplnR895MiNIEpXEguM9opWuu7FDT/lXto7EaVnoh/vuJJ8tFb2auztK5e4d1hnqdwT/APUSrLqQ5OPyXRKXR4+a6be2BLhb3XHn8kVBQ+5mxTHMlEFhk7pnqeMtYpJHVCcyZPFclMXQVno2NTYXBt31SeD1g7nbk481rateLtqj72HzIWXuwQzxK2/2zgxz/wDQ/wCpbc0HIgEc0yvbGtABdoIA4DgAh95XhHdZrvPDkuXLRBxPdmdBKFGp2zZ5k8nCPf5PTNmqTaVmFR3dxDE4nWNyFXvtEXgtpZNOrt56cELrXwW2WpSJOcBvIbwglitWeEpNNztGMSlmaydv6CCbUphwggELpVanbWkwZB5qEn9HbVSuq+ySzWYU5iczv3clPKaCkk9t9lTKlaQY2dqd57PiafRZyxNwuc3mfmtNsvYy6pj+y2fMhZm2nDVeR8TvmtYluWjhy5JjPy/5BdOn21pDXmAXEEnQAT+UL0q7bxoWQNptZiInEaYBw9Tv6idVibro9naWVQYDmudxzLnAtW5sd00K2fZAxrODCMzpiOQ00hbW1tHFCfbNDZb/AKDzUDH9oGZEtLnAkmABICz98VqNVjqrajAGuDS0k4pI3NAzGWuikbZqR7ZtLsmnAZALcwMyQIEk5Zb4Q1t2Ug0VSMM/BOEneDGW/QhRyl+y+NIG7L1iy8H047tRhjLIlgDpB3/aC3VRyxOzlhLrwqVWmadEYZIjEXsMwDpm4+BC2T3K2c79sdMppXWGVxxSEQA5wpSukJpKYBi7R7Nvj+IpJXafZt8fxFJUSeO7U2Co6oHNYSCAMs85V65Nn2sGKqA553HRv90fpuXHap7Hox+2V3sYGPYAJMEDpqhNy083O8EY24q/w29T9FTu+lhYOJzPilb1J0eLHLLv8FsLqauyuU9c290taKLC0AS0Exx3lYrbupNeODR6rTbNWiaRb8J9CsdtS/Han9QPRa4jyM86tos2BsU2jkoLztZZAbqfkrjRAAQy9W96eSiEqvs9DO3GLU/wRLdFrc8uDs4zRKUJuRubj0RUu4pZEuXRXjU3iTZatlp/cyzjUHyWfZaS0EDz4IjtFSNNlIH7Uu+UKtdlmaSHVQcPwjInqtJSUdnJTqsr+MhuqiDiLgCeaKgITaA6m4luQJJHCOCZStdZx7oHlki4dd76NsOaca4NPZdvCTAg8VQmM+COVKsgAHID13qjbaU5jxSx19Bnw0/8xFuk+QCo7RZg7Peq931PsnwVmvXDddVGnNdG/KLx7r0QtluhSdaCqj7RKkoU3PIwgmV0cV7Z5vyX6TZutjmEUCeLj6ZLE3uS2tUH3j6r0C5rN2NANdqBJ5SstfvZVamINz3nj4KHalix4qyPoztF5L2GTDZ6azHTXzW7sldxZLQXfdEDFGcEkxCDXXdpqYw0ABrHE84aSGjiTB8iobqvhtE4Kk4codrkj9tbLuViri2HrR2dWXVbDWxgHv8AZjOB8QOY6ncoW2gxEENIBgiMxEGOYy/pCttt1mwQ21VAdQ3F3OiF17SHnC13IE5AzkBO6Tp1SpbEmg/s/dps7Hlzg51R7nmNADkG84CIB4KC3BaXQ6m+QW8dYO5S3jezaeQEu4bkvkWtsl4K58V2FgYXQ7RZ6yX8HGHjDzGnijrTlITmkyMmKof6iaU3Dqq9SoV1tbJUZh67f4bfH8RSSu0+zb4/iKSskxFEqTCoKZTrXaRTY550AJTAw20NXtLVh3NIb9SrYQGrWJfj3zPmrLr0MZNASyQ3rR1eLmjGnyCy7KCtvCpyPgp229+9v0WTxM615eN/k0+ztbDWA3OBH1WetLsdpcfvk+S0+zlGKFSu4QYOHoBqsi2pheHHn6pxLWzny5JrIn9BpRW+zzTx8HYfMSqZvGcmtzRzaGj2VnpN3uOJ3WFMw00b588VDlACx2gMmd6tXc02muxmjZk9BmZQuoi1hpdmJaSCRmVpep7+zHD8mRcE+kHdpnU6jmAZlk9EKlNC6FzttnfjxqFpEdrALTKpWCtBwneitG6W/s1StUJLphonLkUFDIIPNbzK4tHDWZ/Kq1r6C6SbKpVrYScNPMnKefJYzLZ35Mswts5bnBrstUS2Wcw1HvqwWhsZ5iTuQyhdznGakgcPtH8kTAAEAAAblrVJLS9nHjw1kbp9IltdOkXE06YA5/QbkwGNFCbS3EGjNxIADRiJJ0AA1K1d27JkgPtNTsQcxTAxVyDxGlPxk8lmoqjp+TFiXtDLxtpbYcROZDRJ5mFSuzZ+vWAdhFNhjv1Ja0/yiMT/AAEcwtqytTphraFJoDfdc8Y6k8QXaHmAFBUqOc7E9xJkZnM6rf4VpbPNnynG+K9lSy0GUcDWtIwEkme9UkFrnHnByG6Am3x/p0LUBVsr294ThMxJ4QMj6dNVZrVmhwE9+dBmc+MaDmYC0GylbCXNaYGobz34ZyzyVqUjmqm3tnl9DYS0tqCmWPxEn/1Rpqe0JwxzC0l67Ifs9hryQappvf8AFApDtJk75a1E7Hf4vKuaT2No1GY4e8uL6TmFwwsDXBoc3vd7f5K/RoWo2aubW0VGus9SHtltVjXsd3atM5kjLvNk8QYlRL5Md9IxNnt9VpHeOENECcsuu/MJ9K3YzL6VGp/MwBw8WgFW23e0nCYIAGoB3K3Z7DTbo0Ax+slekJU16YMqXZSeJFJ7ObHSP9r59CFesrgym0F04QZJGE5dfDzVm0uwgQhF4d6m4zriHm0f2WbhL0afLdaVPaK9u2ggwwAjiVbuu9mVMvddwO/osZZj3QpQ6DksNtM9L/DxULXR6/dbh2TfH8RXEA2bvB5s1Ocz3vR7guLoVdHn1habQEpFBdsbVhphg+0fQIzSQHbCylzW1Mu7kfFaIwfozthswfMnIK+yxMG6euap3Qc3DoiiyyN70el4uOHjT12INA0ATlA61MGRcFKx4OYMhZNM61UvpBR18H9ndSI3Q0jLLgsyRiIHEoog9saWOjeCtMf2jh8qJlqvoJ2ayhjg4SSDInSVetVqdUMvM/RVWuynlKpWG3FzsLt+ijTrs6v8vG0tey7aaVNtJzomoSAOAGpKayuMM8lI5oIg6Kn+z4Ty4qp1XTMsirC3Urp/9EVitDg+HGQUVQmvRIzG7NEqL5aCjLP2Pw8jacsnNQluGTh1jcqdppABTVKoaJKoXgXNdDsiIy65pYk9h5dQlr7Iqtd0ROXqrd2WQtIe7I6tHDmUrvsv23/0j6q/Kd1rpE+Phdau/wCg5ztSUKr131SW0wY3n+6nvCt9keKhuu1CSyNSlM6nkXlyKr+Pel9/+Fy5bGaVQVDBc3QDicpnpK9LYzQ8fQ6/n6LG3LTxPjmD5Z/ktni7pjqOuua2xttbZweTKi3Mk7WaJOpA5FMstXEVPXyjqtTnKtJrR7gAHIQJ3nJOstodTqBzdQZ5f41Xa9IiXM/qbpi5jg757+IjbDsxp6g8OR5JAO22tlGq9jmAsc0B1SAQKsjJhIPewSTPMbpVKjtu9jTZK1KBUoinTe1pEufAbJJIdI7SXDWNBBUtupNwue5pJa0zhALy0SS1s79fNS0qNGvTovs1KiKbMJe7IVRUc1j3CASSMW/IDC4DnzLmsrb/AL/v7NXx4JIicz2ngnOHeCe4ZkptMTUHIEnqdy3Mytbz3gORQ5rv3cn7x9CB+St3g/2g8VSs5/d3fzP+akDKFmFzhunLocwqlSi8vJByRq3Ue6Hc48P8/NCq1qa0wTmsO1T0erDm8S5PRutmJFmpzB9//sckm7MVQbNTj7//AGOSWy9ejjvXJ/qB7Fldqrwxu7Np7rdeq1LdFgryZFV4+8Vojlo5dXvu6IsUKuv33dEVWOT9o9TxP3QFewK3dEjENykp2HiclcYwAQE7ta0R4+ClXJ9DggVqfJPMrRU7IXseRlDT5wgNjoYnchqlj6TYvKfOphBikMh0UdKyMaZAMqZUbwrOGTTGSzlNvSOvLURKql6L6SrXdVLmAnXNWHOhLTT0Wrmp5fQuyEKs1rmHLMcFdrUy0wRB189E2F0JbXZ5V2ptuCOxUjUqsaeIR7aW6mOIqEwcgR8XAKxs7cpYe1qe9GQ4TvVPa21RVpt3AEnqdEq9dCh8rXIGrq4CkuY9pFUWHG84jhbx19FNZ7I1kxmeJUkruJU6prRjOLHNcvs0OzlGAX8SQFo2ugCdECucRTaOM+pR2nAE8tP8rpxrSR5OeuWSmUqFYNrRxB+aN2jMLF31aTRq03uGEF0bozEiPJamx2gPbKpGRcaMlXNLORrv4Hr+as09ExxAzyVCG4h+t3IqC734e0ptpNY1oacYe5xfIIYzA6cAaMemRxaKvabPVDu0BDuLBvby+8N3HMcxdsbwaWLc5xI6Ny+eLzQ19gQ2kwWjiRPQLlly7Rx4lRWrM8/lwCZaWgN7xJAHGOmikAZba4xeaptrxRfzqEf8Wp1R2ZIAG7wVJjsTXDg6fp+uihDFVZII3OHl+igNaxtLpcMxlH5o4x+HJ3u+o5qpeFPPFudv5jX6LO012jt8Wpe4r17NTsyP3an/AF/9jkktm/8Ax2f1/jcuqpT0K6nkwYwLE32329Tr9Ft6SyF+U5rP8PktkcTKF1+87oEUCF2RwY92LeFadXcfcEcz9Asrluj0PHzRGJbZbUbqwmBmTuCrCzOOrijWzl2zUBI7rc/HchYvyKvMb6lBqwWEspQdSCXdSNFkbG0Bp6n5rcXxahTpOI1IgLDNsbeZTc7WjDHl4Vy9k/bN4qN1PEUVui4e0BIho55rlrsZpOLTuRMqR5c9ZPYJszCyQBlKI3bZe0qtHE5nkF0BG9nrKQTUIjKBz5p6XszeSmlO+iW+ro7SC33hl1UFz3TgOJ8F24cEbe5NY4SgknpuWPvhoq1XHnHlktXXJDTHA+ayLOKEBR/YnjQ5J7bIeJV9rlLhRofJ/kpNu8J7btCugJxMCeGfkmLYWuoQxvX6osGF2mQ4qhYmDCxwzBAKvva5wwtVIkyO2A7Rrmtz7zQHbpxDNWburupsDJJA0d+uROqbtdUbTNGm3/6NBPNKgCBBCTEaKx2okZFXGUzvzWfsVWCjVltw3lNAXC4taSWxAMDjyStDcLGUm5wAD4fmobXaYwaYSZmfhGLTqAomV3OzGUz3jqeYCoR21iHdAh1sqYslNa3YQSTkBmeQzJyVZwESMxx4hQygdaMkC2ft2J7hrJdI5EnP1Ryr3nRxIHmYWQvAdpa3PsjKzBMiGyZ+04N+y08D/YTIM27WMJh4PUKG87HRFMhuKTBE6ZfWJVajTtVQFxYWCMy0BufHE8nD0wkc01rNSbUGkatc5ldnRxa1pahoEzRbPU4s7BHxfjcuq1clE9iyIPvZjT33aSkmBm6Syd6maz+q1tNZK9RFV/VUhMrtYCdJKsAKWw3a9+ggcSjFC4fjd5JgC7LRNQgNEn5LX2CyCk3COp6qOx2VtMQ0fmrBcpYzNbQ2nHUwg5N+aG0GEmFpRczHOLiSZKu2S7KbDIbn5oAmuuz9nTa3ln1Qy+rG51QFoJkI2CngpDBlguhrAC8S70CIuHBPK44IAjK41uackAkB1D7Tc7XGWnDPiEQAT0AC6NyN3vPyV2nc9ON58VYAUzUwK3/5VPh6qted2sbRqEDMNcfRFwq94iaNT+R34SgAVcUimB+tUac90Q3KdeKEXcMIA/WiKl2Bhe7grRJjtpKVOpVax5cBja0Pacw4yZz5T5IpTsdVuTHscz7LnA444OiQ7rl0QG8w59F5a0ue57HMgSQQ8Qf9uLzRa7K9Skz2+BvQ794I08ioYF+jdzj77g3m0Ag/UK226Wj7Tj6KvZ72a7TzhE7PWxb0wKVS6A9+DtHNADXHV2Rc6QDIgy1pkeRCN1A0aAwOJn5ofbH4XsI+Fw/5N/NJ9UxmVYhW2ztqAtcMjwJB6ggyD0Q62ODQQOnH1V19RDLU6SVFDRTo/wARn87fxBOq2IttlT9nY5oIlxGTC4iXR6cplVcRcThMBoknU5aADirmx1vtLgO3pEgg4agIaeJkcctQlKGzQdkS0DLDvE4gTlruVAXdS7TE1oxRHLLfEQr9UROHLFr+ccd3koLBT1d4euf0RXsEaK7Gezb4/iK4pLuHs2+P4ikkB58wqF9gYXYyJP63JJK0ItsyUzTK6kgDoTmyEkkhnd6lYVxJAiUBPp5pJIGPhcwpJIAYuQupIA60JwCSSAHtUrUkkAPCbXZLXDi0jzBXEkwBF1PyEDcPkpb+eSxrBq8x4b0kkyQVfHcfRYGz3hoYgAHPzhXrPTpl2IU5dxOfWMRyXElL9bGE6QO9rfqq1tt2AwP1mkkmgBde2w7FDi4iA3LvO7zoBnKQ05mEWoUahAOWYnPmMkkla9CJ6lBwYWtEuPOJPCTogVrD/ZWYZV3iahdHcGpJwkgkDhryXUkmgFedFljptfhL6QBxmYeS7Keu7xWgudzHU6ZYIaWgtyAMEZA+C6kl9gDKFreHPpOg4ZwneWnQHyHkjFJkCP1OpSSUeyg1d38Nvj+IpJJJgf/Z"/>
          <p:cNvSpPr>
            <a:spLocks noChangeAspect="1" noChangeArrowheads="1"/>
          </p:cNvSpPr>
          <p:nvPr/>
        </p:nvSpPr>
        <p:spPr bwMode="auto">
          <a:xfrm>
            <a:off x="307975" y="-1638300"/>
            <a:ext cx="56102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00" name="Picture 8" descr="https://i.ytimg.com/vi/40pkaO-2zOs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18601"/>
            <a:ext cx="6553200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Principles of Radiometric Dating</a:t>
            </a:r>
          </a:p>
        </p:txBody>
      </p:sp>
      <p:pic>
        <p:nvPicPr>
          <p:cNvPr id="9" name="Picture 6" descr="table 0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" y="1637507"/>
            <a:ext cx="8399267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077744"/>
            <a:ext cx="2055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</a:t>
            </a:r>
            <a:r>
              <a:rPr lang="en-US" altLang="en-US" sz="1800" dirty="0" smtClean="0"/>
              <a:t>Table </a:t>
            </a:r>
            <a:r>
              <a:rPr lang="en-US" altLang="en-US" sz="1800" b="1" dirty="0"/>
              <a:t>2.1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044356" y="4602163"/>
            <a:ext cx="1013419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400" smtClean="0"/>
              <a:t>5,730 </a:t>
            </a:r>
            <a:r>
              <a:rPr lang="en-US" altLang="en-US" sz="1400" dirty="0" smtClean="0"/>
              <a:t>years</a:t>
            </a:r>
            <a:endParaRPr lang="en-US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81468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 radioactive isotopes has its own half-life, suitable for  different timescales, found in different geological contexts.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</a:t>
            </a:r>
            <a:r>
              <a:rPr lang="en-GB" sz="29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interpolation</a:t>
            </a:r>
            <a:endParaRPr lang="en-GB" sz="2900" b="1" dirty="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362538" y="4906596"/>
            <a:ext cx="2243520" cy="55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Too much weight on 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individual dates?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Uncertainty?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4298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70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date 6 = outlier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4298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20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470 cm = hiatus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4298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53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regression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470 cm = hiatus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96875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321440" y="5397976"/>
            <a:ext cx="4821120" cy="102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Too narrow error ranges?</a:t>
            </a:r>
          </a:p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Especially for undated intervals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5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835025" indent="-2730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</a:t>
            </a:r>
            <a:r>
              <a:rPr lang="en-GB" sz="2900" dirty="0" err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interpol</a:t>
            </a: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.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regression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 dirty="0" smtClean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Polynomial </a:t>
            </a:r>
            <a:r>
              <a:rPr lang="en-GB" sz="29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regression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470 cm = hiatus</a:t>
            </a:r>
          </a:p>
          <a:p>
            <a:pPr lvl="1">
              <a:lnSpc>
                <a:spcPct val="99000"/>
              </a:lnSpc>
              <a:spcAft>
                <a:spcPts val="1032"/>
              </a:spcAft>
              <a:buSzPct val="75000"/>
              <a:buFont typeface="Symbol" charset="0"/>
              <a:buChar char=""/>
              <a:defRPr/>
            </a:pPr>
            <a:r>
              <a:rPr lang="en-GB" sz="2500" b="1" dirty="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second degree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93745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96772" y="5697697"/>
            <a:ext cx="3991680" cy="31395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Unreliable extrapolation</a:t>
            </a:r>
          </a:p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No physical basis for parameters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9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326880" y="162738"/>
            <a:ext cx="8490240" cy="8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6000"/>
              </a:lnSpc>
              <a:buClrTx/>
              <a:buFontTx/>
              <a:buNone/>
              <a:defRPr/>
            </a:pPr>
            <a:r>
              <a:rPr lang="en-GB" sz="4000">
                <a:solidFill>
                  <a:srgbClr val="000080"/>
                </a:solidFill>
                <a:latin typeface="Times New Roman" charset="0"/>
                <a:cs typeface="Arial Unicode MS" charset="0"/>
              </a:rPr>
              <a:t>Which age-depth model?</a:t>
            </a: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897440" y="1795869"/>
            <a:ext cx="4245120" cy="50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03225" indent="-298450"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03225" algn="l"/>
                <a:tab pos="850900" algn="l"/>
                <a:tab pos="1300163" algn="l"/>
                <a:tab pos="1749425" algn="l"/>
                <a:tab pos="2198688" algn="l"/>
                <a:tab pos="2647950" algn="l"/>
                <a:tab pos="3097213" algn="l"/>
                <a:tab pos="3546475" algn="l"/>
                <a:tab pos="3995738" algn="l"/>
                <a:tab pos="4445000" algn="l"/>
                <a:tab pos="4894263" algn="l"/>
                <a:tab pos="5343525" algn="l"/>
                <a:tab pos="5792788" algn="l"/>
                <a:tab pos="6242050" algn="l"/>
                <a:tab pos="6691313" algn="l"/>
                <a:tab pos="7140575" algn="l"/>
                <a:tab pos="7589838" algn="l"/>
                <a:tab pos="8039100" algn="l"/>
                <a:tab pos="8488363" algn="l"/>
                <a:tab pos="8937625" algn="l"/>
                <a:tab pos="9386888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800 cm core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9 </a:t>
            </a:r>
            <a:r>
              <a:rPr lang="en-GB" sz="2900" baseline="330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14</a:t>
            </a: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C dates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surface = recent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interpol.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Linear regression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Polyn. regression</a:t>
            </a:r>
          </a:p>
          <a:p>
            <a:pPr>
              <a:lnSpc>
                <a:spcPct val="99000"/>
              </a:lnSpc>
              <a:spcAft>
                <a:spcPts val="1293"/>
              </a:spcAft>
              <a:buSzPct val="45000"/>
              <a:buFont typeface="Wingdings" charset="0"/>
              <a:buChar char=""/>
              <a:defRPr/>
            </a:pPr>
            <a:r>
              <a:rPr lang="en-GB" sz="2900" b="1">
                <a:solidFill>
                  <a:srgbClr val="000000"/>
                </a:solidFill>
                <a:latin typeface="Times New Roman" charset="0"/>
                <a:cs typeface="Arial Unicode MS" charset="0"/>
              </a:rPr>
              <a:t>Smooth spline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" y="982184"/>
            <a:ext cx="5034240" cy="487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04975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Example: Maarten Blaauw</a:t>
            </a:r>
            <a:endParaRPr lang="en-US" sz="18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69352" y="5655138"/>
            <a:ext cx="5452568" cy="78922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Uncertainty?  Also note reversal </a:t>
            </a:r>
          </a:p>
          <a:p>
            <a:pPr>
              <a:buClrTx/>
              <a:buFontTx/>
              <a:buNone/>
              <a:defRPr/>
            </a:pPr>
            <a:r>
              <a:rPr lang="en-GB" b="1" dirty="0" smtClean="0">
                <a:solidFill>
                  <a:srgbClr val="FF0000"/>
                </a:solidFill>
              </a:rPr>
              <a:t>of age-depth relationship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51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127520" y="456528"/>
            <a:ext cx="6566400" cy="187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  <a:p>
            <a:pPr>
              <a:spcBef>
                <a:spcPts val="1814"/>
              </a:spcBef>
              <a:defRPr/>
            </a:pPr>
            <a:endParaRPr lang="en-GB" sz="2900">
              <a:solidFill>
                <a:srgbClr val="CC6600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09" y="672879"/>
            <a:ext cx="7503901" cy="520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934" y="955076"/>
            <a:ext cx="1978726" cy="220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0"/>
            <a:ext cx="9144000" cy="819150"/>
          </a:xfrm>
        </p:spPr>
        <p:txBody>
          <a:bodyPr/>
          <a:lstStyle/>
          <a:p>
            <a:r>
              <a:rPr lang="en-GB" sz="3600" dirty="0" smtClean="0">
                <a:solidFill>
                  <a:srgbClr val="000000"/>
                </a:solidFill>
              </a:rPr>
              <a:t>Wiggles in the Calibration Curve</a:t>
            </a:r>
            <a:br>
              <a:rPr lang="en-GB" sz="3600" dirty="0" smtClean="0">
                <a:solidFill>
                  <a:srgbClr val="000000"/>
                </a:solidFill>
              </a:rPr>
            </a:b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H="1" flipV="1">
            <a:off x="1638300" y="838200"/>
            <a:ext cx="6399660" cy="4648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62400" y="5916854"/>
            <a:ext cx="238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Calendar Year BP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48989" y="2931467"/>
            <a:ext cx="284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Radiocarbon Year 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24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81639" tIns="42452" rIns="81639" bIns="42452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b="1" dirty="0" smtClean="0"/>
              <a:t>Principles of Radiocarbon </a:t>
            </a:r>
            <a:r>
              <a:rPr lang="en-GB" b="1" dirty="0"/>
              <a:t>dating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0" y="889000"/>
            <a:ext cx="5448300" cy="5016499"/>
          </a:xfrm>
          <a:ln/>
        </p:spPr>
        <p:txBody>
          <a:bodyPr lIns="81639" tIns="42452" rIns="81639" bIns="42452"/>
          <a:lstStyle/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has three isotopes: two stable, one unstable: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12</a:t>
            </a:r>
            <a:r>
              <a:rPr lang="en-GB" sz="1800" dirty="0" smtClean="0"/>
              <a:t>C : 98.89% of 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13</a:t>
            </a:r>
            <a:r>
              <a:rPr lang="en-GB" sz="1800" dirty="0" smtClean="0"/>
              <a:t>C :   1.11% of all C</a:t>
            </a:r>
          </a:p>
          <a:p>
            <a:pPr marL="857250" lvl="1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lphaLcParenR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1800" baseline="30000" dirty="0" smtClean="0"/>
              <a:t>14</a:t>
            </a:r>
            <a:r>
              <a:rPr lang="en-GB" sz="1800" dirty="0" smtClean="0"/>
              <a:t>C :  0.0000000001% of all C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Radiocarbon produced by cosmic bombardment of atmospheric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</a:t>
            </a:r>
          </a:p>
          <a:p>
            <a:pPr marL="457200" indent="-45720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Carbon </a:t>
            </a:r>
            <a:r>
              <a:rPr lang="en-GB" sz="2200" dirty="0"/>
              <a:t>taken up by all living (organic) </a:t>
            </a:r>
            <a:r>
              <a:rPr lang="en-GB" sz="2200" dirty="0" smtClean="0"/>
              <a:t>things </a:t>
            </a:r>
            <a:r>
              <a:rPr lang="en-GB" sz="2200" dirty="0"/>
              <a:t>via </a:t>
            </a:r>
            <a:r>
              <a:rPr lang="en-GB" sz="2200" dirty="0" smtClean="0"/>
              <a:t>photosynthesis </a:t>
            </a:r>
            <a:r>
              <a:rPr lang="en-GB" sz="2200" dirty="0"/>
              <a:t>or their food</a:t>
            </a:r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On </a:t>
            </a:r>
            <a:r>
              <a:rPr lang="en-GB" sz="2200" dirty="0"/>
              <a:t>death, organisms cease to take in </a:t>
            </a:r>
            <a:r>
              <a:rPr lang="en-GB" sz="2200" baseline="30000" dirty="0"/>
              <a:t>14</a:t>
            </a:r>
            <a:r>
              <a:rPr lang="en-GB" sz="2200" dirty="0"/>
              <a:t>C </a:t>
            </a:r>
            <a:endParaRPr lang="en-GB" sz="2200" dirty="0" smtClean="0"/>
          </a:p>
          <a:p>
            <a:pPr marL="457200" indent="-457200" eaLnBrk="0">
              <a:lnSpc>
                <a:spcPct val="90000"/>
              </a:lnSpc>
              <a:spcBef>
                <a:spcPts val="544"/>
              </a:spcBef>
              <a:spcAft>
                <a:spcPts val="1200"/>
              </a:spcAft>
              <a:buFont typeface="+mj-lt"/>
              <a:buAutoNum type="arabicPeriod"/>
              <a:tabLst>
                <a:tab pos="299524" algn="l"/>
                <a:tab pos="394566" algn="l"/>
                <a:tab pos="802092" algn="l"/>
                <a:tab pos="1209618" algn="l"/>
                <a:tab pos="1617144" algn="l"/>
                <a:tab pos="2024670" algn="l"/>
                <a:tab pos="2432196" algn="l"/>
                <a:tab pos="2839722" algn="l"/>
                <a:tab pos="3247248" algn="l"/>
                <a:tab pos="3654774" algn="l"/>
                <a:tab pos="4062300" algn="l"/>
                <a:tab pos="4469826" algn="l"/>
                <a:tab pos="4877352" algn="l"/>
                <a:tab pos="5284878" algn="l"/>
                <a:tab pos="5692404" algn="l"/>
                <a:tab pos="6099930" algn="l"/>
                <a:tab pos="6507456" algn="l"/>
                <a:tab pos="6914982" algn="l"/>
                <a:tab pos="7322509" algn="l"/>
                <a:tab pos="7730034" algn="l"/>
                <a:tab pos="8137561" algn="l"/>
              </a:tabLst>
            </a:pPr>
            <a:r>
              <a:rPr lang="en-GB" sz="2200" dirty="0" smtClean="0"/>
              <a:t>In </a:t>
            </a:r>
            <a:r>
              <a:rPr lang="en-GB" sz="2200" dirty="0"/>
              <a:t>the dead material, as time goes by,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C decays, produces </a:t>
            </a:r>
            <a:r>
              <a:rPr lang="en-GB" sz="2200" baseline="30000" dirty="0" smtClean="0"/>
              <a:t>14</a:t>
            </a:r>
            <a:r>
              <a:rPr lang="en-GB" sz="2200" dirty="0" smtClean="0"/>
              <a:t>N, which escapes to atmosphere</a:t>
            </a:r>
            <a:endParaRPr lang="en-GB" sz="2200" dirty="0"/>
          </a:p>
        </p:txBody>
      </p:sp>
      <p:pic>
        <p:nvPicPr>
          <p:cNvPr id="4" name="Picture 4" descr="Fig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4" y="889001"/>
            <a:ext cx="3614986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420451" y="4236484"/>
            <a:ext cx="1723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altLang="en-US" sz="1800" dirty="0"/>
              <a:t>Ruddiman 14.15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03885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Modified text from slide by Maarten Blaauw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2776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09554"/>
          </a:xfrm>
        </p:spPr>
        <p:txBody>
          <a:bodyPr/>
          <a:lstStyle/>
          <a:p>
            <a:r>
              <a:rPr lang="en-US" dirty="0" smtClean="0"/>
              <a:t>Measuring Radiocarbon: Accelerator Mass Spectrometry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0" y="1393932"/>
            <a:ext cx="4765050" cy="455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10" y="3794455"/>
            <a:ext cx="3044160" cy="216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0" y="1439168"/>
            <a:ext cx="2743200" cy="199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5520170" y="1309554"/>
            <a:ext cx="802080" cy="815126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39445" y="1439168"/>
            <a:ext cx="80208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900" baseline="30000" dirty="0"/>
              <a:t>12</a:t>
            </a:r>
            <a:r>
              <a:rPr lang="en-US" sz="2900" dirty="0"/>
              <a:t>C</a:t>
            </a: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5086010" y="4448284"/>
            <a:ext cx="1143360" cy="1143480"/>
          </a:xfrm>
          <a:prstGeom prst="ellipse">
            <a:avLst/>
          </a:prstGeom>
          <a:gradFill rotWithShape="0">
            <a:gsLst>
              <a:gs pos="0">
                <a:srgbClr val="E6FF00"/>
              </a:gs>
              <a:gs pos="100000">
                <a:srgbClr val="FF3333"/>
              </a:gs>
            </a:gsLst>
            <a:path path="shape">
              <a:fillToRect l="50000" t="50000" r="50000" b="50000"/>
            </a:path>
          </a:gradFill>
          <a:ln w="25560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294811" y="4693109"/>
            <a:ext cx="1143360" cy="5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900" baseline="30000"/>
              <a:t>14</a:t>
            </a:r>
            <a:r>
              <a:rPr lang="en-US" sz="29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891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32680</TotalTime>
  <Words>2726</Words>
  <Application>Microsoft Office PowerPoint</Application>
  <PresentationFormat>On-screen Show (4:3)</PresentationFormat>
  <Paragraphs>662</Paragraphs>
  <Slides>76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79" baseType="lpstr">
      <vt:lpstr>Blank</vt:lpstr>
      <vt:lpstr>SPW 12.0 Graph</vt:lpstr>
      <vt:lpstr>SPW 11.0 Graph</vt:lpstr>
      <vt:lpstr>Dating and Age Model Uncertainty</vt:lpstr>
      <vt:lpstr>Dating and age model uncertainty</vt:lpstr>
      <vt:lpstr>Terminology</vt:lpstr>
      <vt:lpstr>Terminology</vt:lpstr>
      <vt:lpstr>Commonly Used Age Controls</vt:lpstr>
      <vt:lpstr>Principles of Radiometric Dating</vt:lpstr>
      <vt:lpstr>Principles of Radiometric Dating</vt:lpstr>
      <vt:lpstr>Principles of Radiocarbon dating</vt:lpstr>
      <vt:lpstr>Measuring Radiocarbon: Accelerator Mass Spectrometry</vt:lpstr>
      <vt:lpstr>Common Complications in Radiocarbon Dating</vt:lpstr>
      <vt:lpstr>Inter-lab and  Within-Lab Variations</vt:lpstr>
      <vt:lpstr>Hardwater Effect</vt:lpstr>
      <vt:lpstr>In-Built Ages</vt:lpstr>
      <vt:lpstr>Contamination by Modern Carbon</vt:lpstr>
      <vt:lpstr>Assessing the quality of radiocarbon dates</vt:lpstr>
      <vt:lpstr>Radiocarbon Years ≠ Calendar Years (Calibration  Curve)</vt:lpstr>
      <vt:lpstr>Why 14Catm is not constant</vt:lpstr>
      <vt:lpstr>We use Calibration Curves to estimate calendar age from 14C ages </vt:lpstr>
      <vt:lpstr>Tree rings are the most precise natural date available</vt:lpstr>
      <vt:lpstr>Speleothems, corals, varved sediments used for 12.5 to 50 ka</vt:lpstr>
      <vt:lpstr>Wiggles in the Calibration Curve produce highly irregular age estimates</vt:lpstr>
      <vt:lpstr>Dating and age model uncertainty</vt:lpstr>
      <vt:lpstr>Age-depth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‘Classical’ Age Models: Three common varieties</vt:lpstr>
      <vt:lpstr>Classical Age Models &amp; Uncertainty</vt:lpstr>
      <vt:lpstr>CLAM:  Good option for classical age models</vt:lpstr>
      <vt:lpstr>Dating and age model uncertainty</vt:lpstr>
      <vt:lpstr>Bayesian Age Models</vt:lpstr>
      <vt:lpstr>A quick list of  Bayesian Age Models</vt:lpstr>
      <vt:lpstr>Bacon</vt:lpstr>
      <vt:lpstr>The Bacon Model (Part 1)</vt:lpstr>
      <vt:lpstr>The Bacon Model (Part 2)</vt:lpstr>
      <vt:lpstr>Bacon  example – Spicer Lake, IN</vt:lpstr>
      <vt:lpstr>Setting Priors in Bacon</vt:lpstr>
      <vt:lpstr>PowerPoint Presentation</vt:lpstr>
      <vt:lpstr>PowerPoint Presentation</vt:lpstr>
      <vt:lpstr>EXTRA SLIDES</vt:lpstr>
      <vt:lpstr>PowerPoint Presentation</vt:lpstr>
      <vt:lpstr>Central Message of Today’s Lecture</vt:lpstr>
      <vt:lpstr>PowerPoint Presentation</vt:lpstr>
      <vt:lpstr>(Partial) Chart of All Known Nuclides</vt:lpstr>
      <vt:lpstr>Radiometric Dating</vt:lpstr>
      <vt:lpstr>Calibration Curves: 14C Age vs. Calendar Age</vt:lpstr>
      <vt:lpstr>Tree-rings and Corals are the most common calibrators of 14C curves</vt:lpstr>
      <vt:lpstr>Converting from 14C to Calendar Years</vt:lpstr>
      <vt:lpstr>Uranium Series Decay Chains</vt:lpstr>
      <vt:lpstr>Luminescence Dating</vt:lpstr>
      <vt:lpstr>Field Collection of OSL Samples</vt:lpstr>
      <vt:lpstr>Paleomagnetism</vt:lpstr>
      <vt:lpstr>PowerPoint Presentation</vt:lpstr>
      <vt:lpstr>Age-Depth Plot</vt:lpstr>
      <vt:lpstr>Age Model I:  constant sedimentation rate</vt:lpstr>
      <vt:lpstr>Age Model II:  linear sed. rate between dates</vt:lpstr>
      <vt:lpstr>PowerPoint Presentation</vt:lpstr>
      <vt:lpstr>SCRAP</vt:lpstr>
      <vt:lpstr>210Pb Global Cycle</vt:lpstr>
      <vt:lpstr>Deep Ocean Circulation</vt:lpstr>
      <vt:lpstr>PowerPoint Presentation</vt:lpstr>
      <vt:lpstr>AMS Schematic</vt:lpstr>
      <vt:lpstr>What is the one difference between ecologists and paleoecologists?</vt:lpstr>
      <vt:lpstr>Some nuclides are stable – others are unstable (radioactive)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Wiggles in the Calibration Curve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Geology</dc:creator>
  <cp:lastModifiedBy>Jack W Williams</cp:lastModifiedBy>
  <cp:revision>240</cp:revision>
  <dcterms:created xsi:type="dcterms:W3CDTF">2003-08-27T15:59:27Z</dcterms:created>
  <dcterms:modified xsi:type="dcterms:W3CDTF">2016-08-15T01:29:15Z</dcterms:modified>
</cp:coreProperties>
</file>